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86" r:id="rId2"/>
    <p:sldId id="387" r:id="rId3"/>
    <p:sldId id="319" r:id="rId4"/>
    <p:sldId id="366" r:id="rId5"/>
    <p:sldId id="376" r:id="rId6"/>
    <p:sldId id="373" r:id="rId7"/>
    <p:sldId id="368" r:id="rId8"/>
    <p:sldId id="371" r:id="rId9"/>
    <p:sldId id="372" r:id="rId10"/>
    <p:sldId id="374" r:id="rId11"/>
    <p:sldId id="388" r:id="rId12"/>
    <p:sldId id="389" r:id="rId13"/>
    <p:sldId id="377" r:id="rId14"/>
    <p:sldId id="382" r:id="rId15"/>
    <p:sldId id="375" r:id="rId16"/>
    <p:sldId id="379" r:id="rId17"/>
    <p:sldId id="380" r:id="rId18"/>
    <p:sldId id="381" r:id="rId19"/>
    <p:sldId id="378" r:id="rId20"/>
    <p:sldId id="383" r:id="rId21"/>
    <p:sldId id="390" r:id="rId22"/>
    <p:sldId id="391" r:id="rId23"/>
  </p:sldIdLst>
  <p:sldSz cx="12192000" cy="6858000"/>
  <p:notesSz cx="6858000" cy="9144000"/>
  <p:defaultTextStyle>
    <a:defPPr>
      <a:defRPr lang="en-US"/>
    </a:defPPr>
    <a:lvl1pPr marL="0" algn="l" defTabSz="913581" rtl="0" eaLnBrk="1" latinLnBrk="0" hangingPunct="1">
      <a:defRPr sz="1800" kern="1200">
        <a:solidFill>
          <a:schemeClr val="tx1"/>
        </a:solidFill>
        <a:latin typeface="+mn-lt"/>
        <a:ea typeface="+mn-ea"/>
        <a:cs typeface="+mn-cs"/>
      </a:defRPr>
    </a:lvl1pPr>
    <a:lvl2pPr marL="456791"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72" algn="l" defTabSz="913581" rtl="0" eaLnBrk="1" latinLnBrk="0" hangingPunct="1">
      <a:defRPr sz="1800" kern="1200">
        <a:solidFill>
          <a:schemeClr val="tx1"/>
        </a:solidFill>
        <a:latin typeface="+mn-lt"/>
        <a:ea typeface="+mn-ea"/>
        <a:cs typeface="+mn-cs"/>
      </a:defRPr>
    </a:lvl4pPr>
    <a:lvl5pPr marL="1827163" algn="l" defTabSz="913581" rtl="0" eaLnBrk="1" latinLnBrk="0" hangingPunct="1">
      <a:defRPr sz="1800" kern="1200">
        <a:solidFill>
          <a:schemeClr val="tx1"/>
        </a:solidFill>
        <a:latin typeface="+mn-lt"/>
        <a:ea typeface="+mn-ea"/>
        <a:cs typeface="+mn-cs"/>
      </a:defRPr>
    </a:lvl5pPr>
    <a:lvl6pPr marL="2283958" algn="l" defTabSz="913581" rtl="0" eaLnBrk="1" latinLnBrk="0" hangingPunct="1">
      <a:defRPr sz="1800" kern="1200">
        <a:solidFill>
          <a:schemeClr val="tx1"/>
        </a:solidFill>
        <a:latin typeface="+mn-lt"/>
        <a:ea typeface="+mn-ea"/>
        <a:cs typeface="+mn-cs"/>
      </a:defRPr>
    </a:lvl6pPr>
    <a:lvl7pPr marL="2740750" algn="l" defTabSz="913581" rtl="0" eaLnBrk="1" latinLnBrk="0" hangingPunct="1">
      <a:defRPr sz="1800" kern="1200">
        <a:solidFill>
          <a:schemeClr val="tx1"/>
        </a:solidFill>
        <a:latin typeface="+mn-lt"/>
        <a:ea typeface="+mn-ea"/>
        <a:cs typeface="+mn-cs"/>
      </a:defRPr>
    </a:lvl7pPr>
    <a:lvl8pPr marL="3197540" algn="l" defTabSz="913581" rtl="0" eaLnBrk="1" latinLnBrk="0" hangingPunct="1">
      <a:defRPr sz="1800" kern="1200">
        <a:solidFill>
          <a:schemeClr val="tx1"/>
        </a:solidFill>
        <a:latin typeface="+mn-lt"/>
        <a:ea typeface="+mn-ea"/>
        <a:cs typeface="+mn-cs"/>
      </a:defRPr>
    </a:lvl8pPr>
    <a:lvl9pPr marL="3654332" algn="l" defTabSz="9135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1" autoAdjust="0"/>
    <p:restoredTop sz="55177" autoAdjust="0"/>
  </p:normalViewPr>
  <p:slideViewPr>
    <p:cSldViewPr snapToGrid="0">
      <p:cViewPr varScale="1">
        <p:scale>
          <a:sx n="29" d="100"/>
          <a:sy n="29" d="100"/>
        </p:scale>
        <p:origin x="1432" y="44"/>
      </p:cViewPr>
      <p:guideLst>
        <p:guide orient="horz" pos="2160"/>
        <p:guide pos="3840"/>
      </p:guideLst>
    </p:cSldViewPr>
  </p:slideViewPr>
  <p:outlineViewPr>
    <p:cViewPr>
      <p:scale>
        <a:sx n="33" d="100"/>
        <a:sy n="33" d="100"/>
      </p:scale>
      <p:origin x="0" y="-6618"/>
    </p:cViewPr>
  </p:outlineViewPr>
  <p:notesTextViewPr>
    <p:cViewPr>
      <p:scale>
        <a:sx n="117" d="100"/>
        <a:sy n="117"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9B6BE-69BA-4494-A2F1-6C1FA0D9E325}" type="datetimeFigureOut">
              <a:rPr lang="en-US" smtClean="0"/>
              <a:t>10/19/2020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79620-13B6-4871-886E-C60811A85CFA}" type="slidenum">
              <a:rPr lang="en-US" smtClean="0"/>
              <a:t>‹#›</a:t>
            </a:fld>
            <a:endParaRPr lang="en-US" dirty="0"/>
          </a:p>
        </p:txBody>
      </p:sp>
    </p:spTree>
    <p:extLst>
      <p:ext uri="{BB962C8B-B14F-4D97-AF65-F5344CB8AC3E}">
        <p14:creationId xmlns:p14="http://schemas.microsoft.com/office/powerpoint/2010/main" val="947265397"/>
      </p:ext>
    </p:extLst>
  </p:cSld>
  <p:clrMap bg1="lt1" tx1="dk1" bg2="lt2" tx2="dk2" accent1="accent1" accent2="accent2" accent3="accent3" accent4="accent4" accent5="accent5" accent6="accent6" hlink="hlink" folHlink="folHlink"/>
  <p:notesStyle>
    <a:lvl1pPr marL="0" algn="l" defTabSz="913581" rtl="0" eaLnBrk="1" latinLnBrk="0" hangingPunct="1">
      <a:defRPr sz="1200" kern="1200">
        <a:solidFill>
          <a:schemeClr val="tx1"/>
        </a:solidFill>
        <a:latin typeface="+mn-lt"/>
        <a:ea typeface="+mn-ea"/>
        <a:cs typeface="+mn-cs"/>
      </a:defRPr>
    </a:lvl1pPr>
    <a:lvl2pPr marL="456791" algn="l" defTabSz="913581" rtl="0" eaLnBrk="1" latinLnBrk="0" hangingPunct="1">
      <a:defRPr sz="1200" kern="1200">
        <a:solidFill>
          <a:schemeClr val="tx1"/>
        </a:solidFill>
        <a:latin typeface="+mn-lt"/>
        <a:ea typeface="+mn-ea"/>
        <a:cs typeface="+mn-cs"/>
      </a:defRPr>
    </a:lvl2pPr>
    <a:lvl3pPr marL="913581" algn="l" defTabSz="913581" rtl="0" eaLnBrk="1" latinLnBrk="0" hangingPunct="1">
      <a:defRPr sz="1200" kern="1200">
        <a:solidFill>
          <a:schemeClr val="tx1"/>
        </a:solidFill>
        <a:latin typeface="+mn-lt"/>
        <a:ea typeface="+mn-ea"/>
        <a:cs typeface="+mn-cs"/>
      </a:defRPr>
    </a:lvl3pPr>
    <a:lvl4pPr marL="1370372" algn="l" defTabSz="913581" rtl="0" eaLnBrk="1" latinLnBrk="0" hangingPunct="1">
      <a:defRPr sz="1200" kern="1200">
        <a:solidFill>
          <a:schemeClr val="tx1"/>
        </a:solidFill>
        <a:latin typeface="+mn-lt"/>
        <a:ea typeface="+mn-ea"/>
        <a:cs typeface="+mn-cs"/>
      </a:defRPr>
    </a:lvl4pPr>
    <a:lvl5pPr marL="1827163" algn="l" defTabSz="913581" rtl="0" eaLnBrk="1" latinLnBrk="0" hangingPunct="1">
      <a:defRPr sz="1200" kern="1200">
        <a:solidFill>
          <a:schemeClr val="tx1"/>
        </a:solidFill>
        <a:latin typeface="+mn-lt"/>
        <a:ea typeface="+mn-ea"/>
        <a:cs typeface="+mn-cs"/>
      </a:defRPr>
    </a:lvl5pPr>
    <a:lvl6pPr marL="2283958" algn="l" defTabSz="913581" rtl="0" eaLnBrk="1" latinLnBrk="0" hangingPunct="1">
      <a:defRPr sz="1200" kern="1200">
        <a:solidFill>
          <a:schemeClr val="tx1"/>
        </a:solidFill>
        <a:latin typeface="+mn-lt"/>
        <a:ea typeface="+mn-ea"/>
        <a:cs typeface="+mn-cs"/>
      </a:defRPr>
    </a:lvl6pPr>
    <a:lvl7pPr marL="2740750" algn="l" defTabSz="913581" rtl="0" eaLnBrk="1" latinLnBrk="0" hangingPunct="1">
      <a:defRPr sz="1200" kern="1200">
        <a:solidFill>
          <a:schemeClr val="tx1"/>
        </a:solidFill>
        <a:latin typeface="+mn-lt"/>
        <a:ea typeface="+mn-ea"/>
        <a:cs typeface="+mn-cs"/>
      </a:defRPr>
    </a:lvl7pPr>
    <a:lvl8pPr marL="3197540" algn="l" defTabSz="913581" rtl="0" eaLnBrk="1" latinLnBrk="0" hangingPunct="1">
      <a:defRPr sz="1200" kern="1200">
        <a:solidFill>
          <a:schemeClr val="tx1"/>
        </a:solidFill>
        <a:latin typeface="+mn-lt"/>
        <a:ea typeface="+mn-ea"/>
        <a:cs typeface="+mn-cs"/>
      </a:defRPr>
    </a:lvl8pPr>
    <a:lvl9pPr marL="3654332" algn="l" defTabSz="91358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032F50-0B60-B34B-8422-4E195A5AE2C1}" type="slidenum">
              <a:rPr lang="en-US" smtClean="0"/>
              <a:t>1</a:t>
            </a:fld>
            <a:endParaRPr lang="en-US" dirty="0"/>
          </a:p>
        </p:txBody>
      </p:sp>
    </p:spTree>
    <p:extLst>
      <p:ext uri="{BB962C8B-B14F-4D97-AF65-F5344CB8AC3E}">
        <p14:creationId xmlns:p14="http://schemas.microsoft.com/office/powerpoint/2010/main" val="179773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case study is an</a:t>
            </a:r>
            <a:r>
              <a:rPr lang="en-US" b="1" baseline="0" dirty="0"/>
              <a:t> advanced warship IPS, a complex system.</a:t>
            </a:r>
            <a:endParaRPr lang="en-US" b="1" dirty="0"/>
          </a:p>
          <a:p>
            <a:r>
              <a:rPr lang="en-US" b="1" dirty="0"/>
              <a:t>Two 15 MW GT’s,  two 3 MW DG’s, 320 MJ HESS, and an advanced PMS </a:t>
            </a:r>
          </a:p>
          <a:p>
            <a:endParaRPr lang="en-US" b="1" dirty="0"/>
          </a:p>
        </p:txBody>
      </p:sp>
      <p:sp>
        <p:nvSpPr>
          <p:cNvPr id="4" name="Slide Number Placeholder 3"/>
          <p:cNvSpPr>
            <a:spLocks noGrp="1"/>
          </p:cNvSpPr>
          <p:nvPr>
            <p:ph type="sldNum" sz="quarter" idx="5"/>
          </p:nvPr>
        </p:nvSpPr>
        <p:spPr/>
        <p:txBody>
          <a:bodyPr/>
          <a:lstStyle/>
          <a:p>
            <a:fld id="{0F279620-13B6-4871-886E-C60811A85CFA}" type="slidenum">
              <a:rPr lang="en-US" smtClean="0"/>
              <a:t>11</a:t>
            </a:fld>
            <a:endParaRPr lang="en-US" dirty="0"/>
          </a:p>
        </p:txBody>
      </p:sp>
    </p:spTree>
    <p:extLst>
      <p:ext uri="{BB962C8B-B14F-4D97-AF65-F5344CB8AC3E}">
        <p14:creationId xmlns:p14="http://schemas.microsoft.com/office/powerpoint/2010/main" val="95026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MBSE</a:t>
            </a:r>
            <a:r>
              <a:rPr lang="en-US" baseline="0" dirty="0"/>
              <a:t> and Other models to describe the IPS.</a:t>
            </a:r>
          </a:p>
          <a:p>
            <a:r>
              <a:rPr lang="en-US" baseline="0" dirty="0"/>
              <a:t>Optimization of IPS through engineering models (</a:t>
            </a:r>
            <a:r>
              <a:rPr lang="en-US" baseline="0" dirty="0" err="1"/>
              <a:t>MatLab</a:t>
            </a:r>
            <a:r>
              <a:rPr lang="en-US" baseline="0" dirty="0"/>
              <a:t>, Homer, Commercial Specific) – for updating the DSS and for Attribute Management.</a:t>
            </a:r>
            <a:endParaRPr lang="en-US" dirty="0"/>
          </a:p>
        </p:txBody>
      </p:sp>
      <p:sp>
        <p:nvSpPr>
          <p:cNvPr id="4" name="Slide Number Placeholder 3"/>
          <p:cNvSpPr>
            <a:spLocks noGrp="1"/>
          </p:cNvSpPr>
          <p:nvPr>
            <p:ph type="sldNum" sz="quarter" idx="5"/>
          </p:nvPr>
        </p:nvSpPr>
        <p:spPr/>
        <p:txBody>
          <a:bodyPr/>
          <a:lstStyle/>
          <a:p>
            <a:fld id="{0F279620-13B6-4871-886E-C60811A85CFA}" type="slidenum">
              <a:rPr lang="en-US" smtClean="0"/>
              <a:t>12</a:t>
            </a:fld>
            <a:endParaRPr lang="en-US" dirty="0"/>
          </a:p>
        </p:txBody>
      </p:sp>
    </p:spTree>
    <p:extLst>
      <p:ext uri="{BB962C8B-B14F-4D97-AF65-F5344CB8AC3E}">
        <p14:creationId xmlns:p14="http://schemas.microsoft.com/office/powerpoint/2010/main" val="95026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DSS provides a list of payoffs for decision-making and characterization of a new value space for design change and project management. </a:t>
            </a:r>
          </a:p>
          <a:p>
            <a:r>
              <a:rPr lang="en-US" sz="1200" b="0" i="0" u="none" strike="noStrike" kern="1200" baseline="0" dirty="0">
                <a:solidFill>
                  <a:schemeClr val="tx1"/>
                </a:solidFill>
                <a:latin typeface="+mn-lt"/>
                <a:ea typeface="+mn-ea"/>
                <a:cs typeface="+mn-cs"/>
              </a:rPr>
              <a:t>It consists of Attribute Management, Risk Management and Component Changeability Management sections; all linked.</a:t>
            </a:r>
          </a:p>
          <a:p>
            <a:r>
              <a:rPr lang="en-US" sz="1200" b="0" i="0" u="none" strike="noStrike" kern="1200" baseline="0" dirty="0">
                <a:solidFill>
                  <a:schemeClr val="tx1"/>
                </a:solidFill>
                <a:latin typeface="+mn-lt"/>
                <a:ea typeface="+mn-ea"/>
                <a:cs typeface="+mn-cs"/>
              </a:rPr>
              <a:t>Output of DSS and SNA. SRL and PMM sub models provides input into the SD Model Management Curves.</a:t>
            </a:r>
          </a:p>
          <a:p>
            <a:r>
              <a:rPr lang="en-US" sz="1200" b="0" i="0" u="none" strike="noStrike" kern="1200" baseline="0" dirty="0">
                <a:solidFill>
                  <a:schemeClr val="tx1"/>
                </a:solidFill>
                <a:latin typeface="+mn-lt"/>
                <a:ea typeface="+mn-ea"/>
                <a:cs typeface="+mn-cs"/>
              </a:rPr>
              <a:t>Different Perspectives, tradeoff analysis, early knowledge and enhanced decision-making</a:t>
            </a:r>
            <a:endParaRPr lang="en-US" b="1" dirty="0"/>
          </a:p>
        </p:txBody>
      </p:sp>
      <p:sp>
        <p:nvSpPr>
          <p:cNvPr id="4" name="Slide Number Placeholder 3"/>
          <p:cNvSpPr>
            <a:spLocks noGrp="1"/>
          </p:cNvSpPr>
          <p:nvPr>
            <p:ph type="sldNum" sz="quarter" idx="5"/>
          </p:nvPr>
        </p:nvSpPr>
        <p:spPr/>
        <p:txBody>
          <a:bodyPr/>
          <a:lstStyle/>
          <a:p>
            <a:fld id="{0F279620-13B6-4871-886E-C60811A85CFA}" type="slidenum">
              <a:rPr lang="en-US" smtClean="0"/>
              <a:t>15</a:t>
            </a:fld>
            <a:endParaRPr lang="en-US" dirty="0"/>
          </a:p>
        </p:txBody>
      </p:sp>
    </p:spTree>
    <p:extLst>
      <p:ext uri="{BB962C8B-B14F-4D97-AF65-F5344CB8AC3E}">
        <p14:creationId xmlns:p14="http://schemas.microsoft.com/office/powerpoint/2010/main" val="407248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0F279620-13B6-4871-886E-C60811A85CFA}" type="slidenum">
              <a:rPr lang="en-US" smtClean="0"/>
              <a:t>16</a:t>
            </a:fld>
            <a:endParaRPr lang="en-US" dirty="0"/>
          </a:p>
        </p:txBody>
      </p:sp>
    </p:spTree>
    <p:extLst>
      <p:ext uri="{BB962C8B-B14F-4D97-AF65-F5344CB8AC3E}">
        <p14:creationId xmlns:p14="http://schemas.microsoft.com/office/powerpoint/2010/main" val="1805459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also includes interactive system, process and policy levers that may be adjusted to improve performance. With adjustment to a few levers, knowledge can be gained early in design and system ease of change increased, leading to reduced design change costs and schedule delays. Other management curves positively influenced by adjusted levers include the number of design changes, design maturity, schedule performance, and the knowledge gap.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adjustment of system, policy and process levers and the corresponding change in system attributes and management curves intuitively made sense. This was validated through the application of the case study, change scenarios and through interviews with industry experts. </a:t>
            </a:r>
            <a:endParaRPr lang="en-US" b="1" dirty="0"/>
          </a:p>
        </p:txBody>
      </p:sp>
      <p:sp>
        <p:nvSpPr>
          <p:cNvPr id="4" name="Slide Number Placeholder 3"/>
          <p:cNvSpPr>
            <a:spLocks noGrp="1"/>
          </p:cNvSpPr>
          <p:nvPr>
            <p:ph type="sldNum" sz="quarter" idx="5"/>
          </p:nvPr>
        </p:nvSpPr>
        <p:spPr/>
        <p:txBody>
          <a:bodyPr/>
          <a:lstStyle/>
          <a:p>
            <a:fld id="{0F279620-13B6-4871-886E-C60811A85CFA}" type="slidenum">
              <a:rPr lang="en-US" smtClean="0"/>
              <a:t>17</a:t>
            </a:fld>
            <a:endParaRPr lang="en-US" dirty="0"/>
          </a:p>
        </p:txBody>
      </p:sp>
    </p:spTree>
    <p:extLst>
      <p:ext uri="{BB962C8B-B14F-4D97-AF65-F5344CB8AC3E}">
        <p14:creationId xmlns:p14="http://schemas.microsoft.com/office/powerpoint/2010/main" val="233980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Honor</a:t>
            </a:r>
          </a:p>
          <a:p>
            <a:r>
              <a:rPr lang="en-US" b="1" dirty="0"/>
              <a:t>   </a:t>
            </a:r>
          </a:p>
        </p:txBody>
      </p:sp>
      <p:sp>
        <p:nvSpPr>
          <p:cNvPr id="4" name="Slide Number Placeholder 3"/>
          <p:cNvSpPr>
            <a:spLocks noGrp="1"/>
          </p:cNvSpPr>
          <p:nvPr>
            <p:ph type="sldNum" sz="quarter" idx="5"/>
          </p:nvPr>
        </p:nvSpPr>
        <p:spPr/>
        <p:txBody>
          <a:bodyPr/>
          <a:lstStyle/>
          <a:p>
            <a:fld id="{0F279620-13B6-4871-886E-C60811A85CFA}" type="slidenum">
              <a:rPr lang="en-US" smtClean="0"/>
              <a:t>19</a:t>
            </a:fld>
            <a:endParaRPr lang="en-US" dirty="0"/>
          </a:p>
        </p:txBody>
      </p:sp>
    </p:spTree>
    <p:extLst>
      <p:ext uri="{BB962C8B-B14F-4D97-AF65-F5344CB8AC3E}">
        <p14:creationId xmlns:p14="http://schemas.microsoft.com/office/powerpoint/2010/main" val="910802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CD785-71F2-4FB3-8E0E-C08FC72C2A50}" type="slidenum">
              <a:rPr lang="en-US" smtClean="0"/>
              <a:t>22</a:t>
            </a:fld>
            <a:endParaRPr lang="en-US" dirty="0"/>
          </a:p>
        </p:txBody>
      </p:sp>
    </p:spTree>
    <p:extLst>
      <p:ext uri="{BB962C8B-B14F-4D97-AF65-F5344CB8AC3E}">
        <p14:creationId xmlns:p14="http://schemas.microsoft.com/office/powerpoint/2010/main" val="63417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F279620-13B6-4871-886E-C60811A85CFA}" type="slidenum">
              <a:rPr lang="en-US" smtClean="0"/>
              <a:t>3</a:t>
            </a:fld>
            <a:endParaRPr lang="en-US" dirty="0"/>
          </a:p>
        </p:txBody>
      </p:sp>
    </p:spTree>
    <p:extLst>
      <p:ext uri="{BB962C8B-B14F-4D97-AF65-F5344CB8AC3E}">
        <p14:creationId xmlns:p14="http://schemas.microsoft.com/office/powerpoint/2010/main" val="424993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Rebentisch</a:t>
            </a:r>
            <a:endParaRPr lang="en-US" dirty="0"/>
          </a:p>
          <a:p>
            <a:pPr marL="228600" indent="-228600">
              <a:buAutoNum type="arabicPeriod"/>
            </a:pPr>
            <a:r>
              <a:rPr lang="en-US" dirty="0" err="1"/>
              <a:t>Ranky</a:t>
            </a:r>
            <a:endParaRPr lang="en-US" dirty="0"/>
          </a:p>
          <a:p>
            <a:pPr marL="228600" indent="-228600">
              <a:buAutoNum type="arabicPeriod"/>
            </a:pPr>
            <a:r>
              <a:rPr lang="en-US" dirty="0"/>
              <a:t>Kennedy</a:t>
            </a:r>
          </a:p>
          <a:p>
            <a:pPr marL="228600" indent="-228600">
              <a:buAutoNum type="arabicPeriod"/>
            </a:pPr>
            <a:r>
              <a:rPr lang="en-US" dirty="0"/>
              <a:t>Inayat</a:t>
            </a:r>
          </a:p>
          <a:p>
            <a:pPr marL="228600" indent="-228600">
              <a:buAutoNum type="arabicPeriod"/>
            </a:pPr>
            <a:r>
              <a:rPr lang="en-US" dirty="0"/>
              <a:t>Lombardi and Park</a:t>
            </a:r>
          </a:p>
          <a:p>
            <a:pPr marL="228600" indent="-228600">
              <a:buAutoNum type="arabicPeriod"/>
            </a:pPr>
            <a:r>
              <a:rPr lang="en-US" dirty="0" err="1"/>
              <a:t>Verhagen</a:t>
            </a:r>
            <a:r>
              <a:rPr lang="en-US" dirty="0"/>
              <a:t> and Smith</a:t>
            </a:r>
          </a:p>
          <a:p>
            <a:pPr marL="0" indent="0">
              <a:buNone/>
            </a:pPr>
            <a:endParaRPr lang="en-US" dirty="0"/>
          </a:p>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F279620-13B6-4871-886E-C60811A85CFA}" type="slidenum">
              <a:rPr lang="en-US" smtClean="0"/>
              <a:t>4</a:t>
            </a:fld>
            <a:endParaRPr lang="en-US" dirty="0"/>
          </a:p>
        </p:txBody>
      </p:sp>
    </p:spTree>
    <p:extLst>
      <p:ext uri="{BB962C8B-B14F-4D97-AF65-F5344CB8AC3E}">
        <p14:creationId xmlns:p14="http://schemas.microsoft.com/office/powerpoint/2010/main" val="1164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3581"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Integrating Program Management and Systems Engineering, </a:t>
            </a:r>
            <a:r>
              <a:rPr lang="en-US" sz="1200" kern="1200" dirty="0" err="1">
                <a:solidFill>
                  <a:schemeClr val="tx1"/>
                </a:solidFill>
                <a:effectLst/>
                <a:latin typeface="+mn-lt"/>
                <a:ea typeface="+mn-ea"/>
                <a:cs typeface="+mn-cs"/>
              </a:rPr>
              <a:t>Rebentisch</a:t>
            </a:r>
            <a:r>
              <a:rPr lang="en-US" sz="1200" kern="1200" dirty="0">
                <a:solidFill>
                  <a:schemeClr val="tx1"/>
                </a:solidFill>
                <a:effectLst/>
                <a:latin typeface="+mn-lt"/>
                <a:ea typeface="+mn-ea"/>
                <a:cs typeface="+mn-cs"/>
              </a:rPr>
              <a:t> Eric</a:t>
            </a:r>
          </a:p>
          <a:p>
            <a:pPr marL="228600" marR="0" lvl="0" indent="-228600" algn="l" defTabSz="913581"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Engineering Systems Multiple Domain Matrix: An Organizing Framework for Modeling Large-Scale Complex Systems, </a:t>
            </a:r>
            <a:r>
              <a:rPr lang="en-US" sz="1200" b="0" i="0" u="none" strike="noStrike" kern="1200" baseline="0" dirty="0" err="1">
                <a:solidFill>
                  <a:schemeClr val="tx1"/>
                </a:solidFill>
                <a:latin typeface="+mn-lt"/>
                <a:ea typeface="+mn-ea"/>
                <a:cs typeface="+mn-cs"/>
              </a:rPr>
              <a:t>Bartolomel</a:t>
            </a:r>
            <a:endParaRPr lang="en-US" sz="1200" kern="1200" dirty="0">
              <a:solidFill>
                <a:schemeClr val="tx1"/>
              </a:solidFill>
              <a:effectLst/>
              <a:latin typeface="+mn-lt"/>
              <a:ea typeface="+mn-ea"/>
              <a:cs typeface="+mn-cs"/>
            </a:endParaRPr>
          </a:p>
          <a:p>
            <a:pPr marL="228600" marR="0" lvl="0" indent="-228600" algn="l" defTabSz="913581"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MBSE: The Next Revolution of Systems Engineering, virtual classroom presentation, MIT, </a:t>
            </a:r>
            <a:r>
              <a:rPr lang="en-US" dirty="0"/>
              <a:t>Cameron</a:t>
            </a:r>
            <a:r>
              <a:rPr lang="en-US" sz="1200" kern="1200" dirty="0">
                <a:solidFill>
                  <a:schemeClr val="tx1"/>
                </a:solidFill>
                <a:effectLst/>
                <a:latin typeface="+mn-lt"/>
                <a:ea typeface="+mn-ea"/>
                <a:cs typeface="+mn-cs"/>
              </a:rPr>
              <a:t> B</a:t>
            </a:r>
          </a:p>
          <a:p>
            <a:pPr marL="0" marR="0" lvl="0" indent="0" algn="l" defTabSz="91358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279620-13B6-4871-886E-C60811A85CFA}" type="slidenum">
              <a:rPr lang="en-US" smtClean="0"/>
              <a:t>5</a:t>
            </a:fld>
            <a:endParaRPr lang="en-US" dirty="0"/>
          </a:p>
        </p:txBody>
      </p:sp>
    </p:spTree>
    <p:extLst>
      <p:ext uri="{BB962C8B-B14F-4D97-AF65-F5344CB8AC3E}">
        <p14:creationId xmlns:p14="http://schemas.microsoft.com/office/powerpoint/2010/main" val="266905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INCOSE SE Handbook V4 (para 9.2)</a:t>
            </a:r>
          </a:p>
          <a:p>
            <a:pPr marL="228600" indent="-228600">
              <a:buAutoNum type="arabicPeriod"/>
            </a:pPr>
            <a:r>
              <a:rPr lang="en-US" dirty="0"/>
              <a:t>The Fifth Discipline – The Art and Practice of the Learning Organization, Peter Senge</a:t>
            </a:r>
          </a:p>
          <a:p>
            <a:pPr marL="228600" indent="-228600">
              <a:buAutoNum type="arabicPeriod"/>
            </a:pPr>
            <a:r>
              <a:rPr lang="en-US" dirty="0"/>
              <a:t>Integrated Management Systems, Lee</a:t>
            </a:r>
          </a:p>
          <a:p>
            <a:pPr marL="228600" marR="0" lvl="0" indent="-228600" algn="l" defTabSz="913581"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Dynamics of Naval Ship Design: A Systems Approach, Laverghetta</a:t>
            </a:r>
          </a:p>
          <a:p>
            <a:pPr marL="228600" marR="0" lvl="0" indent="-228600" algn="l" defTabSz="913581"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Integrating Program Management and Systems Engineering, </a:t>
            </a:r>
            <a:r>
              <a:rPr lang="en-US" sz="1200" kern="1200" dirty="0" err="1">
                <a:solidFill>
                  <a:schemeClr val="tx1"/>
                </a:solidFill>
                <a:effectLst/>
                <a:latin typeface="+mn-lt"/>
                <a:ea typeface="+mn-ea"/>
                <a:cs typeface="+mn-cs"/>
              </a:rPr>
              <a:t>Rebentisch</a:t>
            </a:r>
            <a:endParaRPr lang="en-US" sz="1200" kern="1200" dirty="0">
              <a:solidFill>
                <a:schemeClr val="tx1"/>
              </a:solidFill>
              <a:effectLst/>
              <a:latin typeface="+mn-lt"/>
              <a:ea typeface="+mn-ea"/>
              <a:cs typeface="+mn-cs"/>
            </a:endParaRPr>
          </a:p>
          <a:p>
            <a:pPr marL="228600" marR="0" lvl="0" indent="-228600" algn="l" defTabSz="913581"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marL="0" marR="0" lvl="0" indent="0" algn="l" defTabSz="91358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Common themes for project success include a learning culture, procurement and material information, relational subcontractor management, collaboration and teaming, risk management, and a focus by all on shared high-level outcomes and benefits. </a:t>
            </a:r>
            <a:endParaRPr lang="en-US" dirty="0"/>
          </a:p>
        </p:txBody>
      </p:sp>
      <p:sp>
        <p:nvSpPr>
          <p:cNvPr id="4" name="Slide Number Placeholder 3"/>
          <p:cNvSpPr>
            <a:spLocks noGrp="1"/>
          </p:cNvSpPr>
          <p:nvPr>
            <p:ph type="sldNum" sz="quarter" idx="5"/>
          </p:nvPr>
        </p:nvSpPr>
        <p:spPr/>
        <p:txBody>
          <a:bodyPr/>
          <a:lstStyle/>
          <a:p>
            <a:fld id="{0F279620-13B6-4871-886E-C60811A85CFA}" type="slidenum">
              <a:rPr lang="en-US" smtClean="0"/>
              <a:t>6</a:t>
            </a:fld>
            <a:endParaRPr lang="en-US" dirty="0"/>
          </a:p>
        </p:txBody>
      </p:sp>
    </p:spTree>
    <p:extLst>
      <p:ext uri="{BB962C8B-B14F-4D97-AF65-F5344CB8AC3E}">
        <p14:creationId xmlns:p14="http://schemas.microsoft.com/office/powerpoint/2010/main" val="93792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Set-based design has been reported as effective in improving design robustness and in reducing rework (Kennedy 2013).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 PMI survey, more than half of organizations expressed doubt in managing complexity (Cooke-Davies 2013). In the same survey, ambiguity in expectations and managing multiple stakeholders were rated as top defining characteristics of complexity.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F279620-13B6-4871-886E-C60811A85CFA}" type="slidenum">
              <a:rPr lang="en-US" smtClean="0"/>
              <a:t>7</a:t>
            </a:fld>
            <a:endParaRPr lang="en-US" dirty="0"/>
          </a:p>
        </p:txBody>
      </p:sp>
    </p:spTree>
    <p:extLst>
      <p:ext uri="{BB962C8B-B14F-4D97-AF65-F5344CB8AC3E}">
        <p14:creationId xmlns:p14="http://schemas.microsoft.com/office/powerpoint/2010/main" val="427079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1" dirty="0"/>
          </a:p>
          <a:p>
            <a:pPr lvl="1"/>
            <a:r>
              <a:rPr lang="en-US" b="1" dirty="0"/>
              <a:t>Provenance for the DSS sub-model</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F279620-13B6-4871-886E-C60811A85CFA}" type="slidenum">
              <a:rPr lang="en-US" smtClean="0"/>
              <a:t>8</a:t>
            </a:fld>
            <a:endParaRPr lang="en-US" dirty="0"/>
          </a:p>
        </p:txBody>
      </p:sp>
    </p:spTree>
    <p:extLst>
      <p:ext uri="{BB962C8B-B14F-4D97-AF65-F5344CB8AC3E}">
        <p14:creationId xmlns:p14="http://schemas.microsoft.com/office/powerpoint/2010/main" val="265237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581"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3581"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5"/>
          </p:nvPr>
        </p:nvSpPr>
        <p:spPr/>
        <p:txBody>
          <a:bodyPr/>
          <a:lstStyle/>
          <a:p>
            <a:fld id="{0F279620-13B6-4871-886E-C60811A85CFA}" type="slidenum">
              <a:rPr lang="en-US" smtClean="0"/>
              <a:t>9</a:t>
            </a:fld>
            <a:endParaRPr lang="en-US" dirty="0"/>
          </a:p>
        </p:txBody>
      </p:sp>
    </p:spTree>
    <p:extLst>
      <p:ext uri="{BB962C8B-B14F-4D97-AF65-F5344CB8AC3E}">
        <p14:creationId xmlns:p14="http://schemas.microsoft.com/office/powerpoint/2010/main" val="348172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system state and adjusted levers    </a:t>
            </a:r>
          </a:p>
        </p:txBody>
      </p:sp>
      <p:sp>
        <p:nvSpPr>
          <p:cNvPr id="4" name="Slide Number Placeholder 3"/>
          <p:cNvSpPr>
            <a:spLocks noGrp="1"/>
          </p:cNvSpPr>
          <p:nvPr>
            <p:ph type="sldNum" sz="quarter" idx="5"/>
          </p:nvPr>
        </p:nvSpPr>
        <p:spPr/>
        <p:txBody>
          <a:bodyPr/>
          <a:lstStyle/>
          <a:p>
            <a:fld id="{0F279620-13B6-4871-886E-C60811A85CFA}" type="slidenum">
              <a:rPr lang="en-US" smtClean="0"/>
              <a:t>10</a:t>
            </a:fld>
            <a:endParaRPr lang="en-US" dirty="0"/>
          </a:p>
        </p:txBody>
      </p:sp>
    </p:spTree>
    <p:extLst>
      <p:ext uri="{BB962C8B-B14F-4D97-AF65-F5344CB8AC3E}">
        <p14:creationId xmlns:p14="http://schemas.microsoft.com/office/powerpoint/2010/main" val="84727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3"/>
          <a:stretch>
            <a:fillRect/>
          </a:stretch>
        </p:blipFill>
        <p:spPr>
          <a:xfrm>
            <a:off x="3260094" y="535464"/>
            <a:ext cx="5710234" cy="5710234"/>
          </a:xfrm>
          <a:prstGeom prst="rect">
            <a:avLst/>
          </a:prstGeom>
        </p:spPr>
      </p:pic>
      <p:sp>
        <p:nvSpPr>
          <p:cNvPr id="4" name="Text Placeholder 8"/>
          <p:cNvSpPr>
            <a:spLocks noGrp="1"/>
          </p:cNvSpPr>
          <p:nvPr>
            <p:ph type="body" sz="quarter" idx="11" hasCustomPrompt="1"/>
          </p:nvPr>
        </p:nvSpPr>
        <p:spPr>
          <a:xfrm>
            <a:off x="3260094" y="2378437"/>
            <a:ext cx="5710234" cy="2775824"/>
          </a:xfrm>
        </p:spPr>
        <p:txBody>
          <a:bodyPr wrap="square" anchor="ctr" anchorCtr="0">
            <a:normAutofit/>
          </a:bodyPr>
          <a:lstStyle>
            <a:lvl1pPr marL="0" indent="0" algn="ctr">
              <a:lnSpc>
                <a:spcPct val="100000"/>
              </a:lnSpc>
              <a:spcBef>
                <a:spcPts val="0"/>
              </a:spcBef>
              <a:spcAft>
                <a:spcPts val="0"/>
              </a:spcAft>
              <a:buNone/>
              <a:defRPr sz="3900">
                <a:solidFill>
                  <a:schemeClr val="bg1"/>
                </a:solidFill>
                <a:latin typeface="+mj-lt"/>
              </a:defRPr>
            </a:lvl1pPr>
            <a:lvl2pPr marL="616774" indent="0">
              <a:buNone/>
              <a:defRPr sz="4800">
                <a:solidFill>
                  <a:schemeClr val="bg1"/>
                </a:solidFill>
                <a:latin typeface="+mj-lt"/>
              </a:defRPr>
            </a:lvl2pPr>
            <a:lvl3pPr marL="1233550" indent="0">
              <a:buNone/>
              <a:defRPr sz="4800">
                <a:solidFill>
                  <a:schemeClr val="bg1"/>
                </a:solidFill>
                <a:latin typeface="+mj-lt"/>
              </a:defRPr>
            </a:lvl3pPr>
            <a:lvl4pPr marL="1850328" indent="0">
              <a:buNone/>
              <a:defRPr sz="4800">
                <a:solidFill>
                  <a:schemeClr val="bg1"/>
                </a:solidFill>
                <a:latin typeface="+mj-lt"/>
              </a:defRPr>
            </a:lvl4pPr>
            <a:lvl5pPr marL="2467100" indent="0">
              <a:buNone/>
              <a:defRPr sz="4800">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7729439" y="6003130"/>
            <a:ext cx="3915362" cy="423645"/>
          </a:xfrm>
        </p:spPr>
        <p:txBody>
          <a:bodyPr wrap="square">
            <a:spAutoFit/>
          </a:bodyPr>
          <a:lstStyle>
            <a:lvl1pPr marL="0" indent="0" algn="r">
              <a:buNone/>
              <a:defRPr sz="1400">
                <a:solidFill>
                  <a:schemeClr val="bg1"/>
                </a:solidFill>
              </a:defRPr>
            </a:lvl1pPr>
            <a:lvl2pPr marL="616774" indent="0">
              <a:buNone/>
              <a:defRPr/>
            </a:lvl2pPr>
            <a:lvl3pPr marL="1233550" indent="0">
              <a:buNone/>
              <a:defRPr/>
            </a:lvl3pPr>
            <a:lvl4pPr marL="1850328" indent="0">
              <a:buNone/>
              <a:defRPr/>
            </a:lvl4pPr>
            <a:lvl5pPr marL="2467100" indent="0">
              <a:buNone/>
              <a:defRPr/>
            </a:lvl5pPr>
          </a:lstStyle>
          <a:p>
            <a:pPr lvl="0"/>
            <a:r>
              <a:rPr lang="en-US" dirty="0" err="1"/>
              <a:t>Subheadline</a:t>
            </a:r>
            <a:r>
              <a:rPr lang="en-US" dirty="0"/>
              <a:t>, name or date goes here</a:t>
            </a:r>
          </a:p>
        </p:txBody>
      </p: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0375" y="5558112"/>
            <a:ext cx="3513218" cy="1001267"/>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Placeholder 1"/>
          <p:cNvSpPr>
            <a:spLocks noGrp="1"/>
          </p:cNvSpPr>
          <p:nvPr>
            <p:ph type="title" hasCustomPrompt="1"/>
          </p:nvPr>
        </p:nvSpPr>
        <p:spPr>
          <a:xfrm>
            <a:off x="1797098" y="2468290"/>
            <a:ext cx="8597823" cy="896173"/>
          </a:xfrm>
          <a:prstGeom prst="rect">
            <a:avLst/>
          </a:prstGeom>
        </p:spPr>
        <p:txBody>
          <a:bodyPr vert="horz" wrap="square" lIns="80610" tIns="80610" rIns="80610" bIns="80610" rtlCol="0" anchor="ctr" anchorCtr="0">
            <a:spAutoFit/>
          </a:bodyPr>
          <a:lstStyle>
            <a:lvl1pPr algn="ctr">
              <a:defRPr>
                <a:solidFill>
                  <a:schemeClr val="tx1"/>
                </a:solidFill>
              </a:defRPr>
            </a:lvl1pPr>
          </a:lstStyle>
          <a:p>
            <a:r>
              <a:rPr lang="en-US" dirty="0"/>
              <a:t>“Quote </a:t>
            </a:r>
            <a:r>
              <a:rPr lang="en-US"/>
              <a:t>Goes Here.”</a:t>
            </a:r>
            <a:endParaRPr lang="en-US" dirty="0"/>
          </a:p>
        </p:txBody>
      </p:sp>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24"/>
          <p:cNvSpPr>
            <a:spLocks noGrp="1"/>
          </p:cNvSpPr>
          <p:nvPr>
            <p:ph type="body" sz="quarter" idx="10" hasCustomPrompt="1"/>
          </p:nvPr>
        </p:nvSpPr>
        <p:spPr>
          <a:xfrm>
            <a:off x="655544" y="2407829"/>
            <a:ext cx="3180577" cy="553998"/>
          </a:xfrm>
        </p:spPr>
        <p:txBody>
          <a:bodyPr wrap="square" numCol="1" anchor="ctr" anchorCtr="0">
            <a:spAutoFit/>
          </a:bodyPr>
          <a:lstStyle>
            <a:lvl1pPr marL="0" indent="0" algn="ctr">
              <a:buNone/>
              <a:defRPr sz="21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4" name="Text Placeholder 24"/>
          <p:cNvSpPr>
            <a:spLocks noGrp="1"/>
          </p:cNvSpPr>
          <p:nvPr>
            <p:ph type="body" sz="quarter" idx="11" hasCustomPrompt="1"/>
          </p:nvPr>
        </p:nvSpPr>
        <p:spPr>
          <a:xfrm>
            <a:off x="4505712" y="2407829"/>
            <a:ext cx="3180577" cy="553998"/>
          </a:xfrm>
        </p:spPr>
        <p:txBody>
          <a:bodyPr wrap="square" numCol="1" anchor="ctr" anchorCtr="0">
            <a:spAutoFit/>
          </a:bodyPr>
          <a:lstStyle>
            <a:lvl1pPr marL="0" indent="0" algn="ctr">
              <a:buNone/>
              <a:defRPr sz="21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8355882" y="2407829"/>
            <a:ext cx="3180577" cy="553998"/>
          </a:xfrm>
        </p:spPr>
        <p:txBody>
          <a:bodyPr wrap="square" numCol="1" anchor="ctr" anchorCtr="0">
            <a:spAutoFit/>
          </a:bodyPr>
          <a:lstStyle>
            <a:lvl1pPr marL="0" indent="0" algn="ctr">
              <a:buNone/>
              <a:defRPr sz="21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Gree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hqprint">
            <a:extLst>
              <a:ext uri="{28A0092B-C50C-407E-A947-70E740481C1C}">
                <a14:useLocalDpi xmlns:a14="http://schemas.microsoft.com/office/drawing/2010/main"/>
              </a:ext>
            </a:extLst>
          </a:blip>
          <a:srcRect l="25398" r="40778"/>
          <a:stretch/>
        </p:blipFill>
        <p:spPr>
          <a:xfrm>
            <a:off x="8068235" y="0"/>
            <a:ext cx="4123765" cy="6858000"/>
          </a:xfrm>
          <a:prstGeom prst="rect">
            <a:avLst/>
          </a:prstGeom>
        </p:spPr>
      </p:pic>
      <p:sp>
        <p:nvSpPr>
          <p:cNvPr id="3" name="Picture Placeholder 2"/>
          <p:cNvSpPr>
            <a:spLocks noGrp="1"/>
          </p:cNvSpPr>
          <p:nvPr>
            <p:ph type="pic" sz="quarter" idx="10" hasCustomPrompt="1"/>
          </p:nvPr>
        </p:nvSpPr>
        <p:spPr>
          <a:xfrm>
            <a:off x="0" y="0"/>
            <a:ext cx="8068235" cy="68580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8435788" y="2507727"/>
            <a:ext cx="3388659" cy="470947"/>
          </a:xfrm>
          <a:prstGeom prst="rect">
            <a:avLst/>
          </a:prstGeom>
        </p:spPr>
        <p:txBody>
          <a:bodyPr vert="horz" wrap="square" lIns="89797" tIns="44899" rIns="89797" bIns="44899" rtlCol="0" anchor="b" anchorCtr="0">
            <a:spAutoFit/>
          </a:bodyPr>
          <a:lstStyle>
            <a:lvl1pPr algn="ctr">
              <a:defRPr sz="25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8435788" y="3429002"/>
            <a:ext cx="3388659" cy="441581"/>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10955" y="6130745"/>
            <a:ext cx="431421" cy="431421"/>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Photo-Right-MANUAL">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48598" y="866878"/>
            <a:ext cx="6647395" cy="760389"/>
          </a:xfrm>
        </p:spPr>
        <p:txBody>
          <a:bodyPr anchor="t" anchorCtr="0"/>
          <a:lstStyle>
            <a:lvl1pPr>
              <a:defRPr sz="3900"/>
            </a:lvl1pPr>
          </a:lstStyle>
          <a:p>
            <a:r>
              <a:rPr lang="en-US" dirty="0"/>
              <a:t>Headline Copy Goes Here</a:t>
            </a:r>
          </a:p>
        </p:txBody>
      </p:sp>
      <p:sp>
        <p:nvSpPr>
          <p:cNvPr id="7" name="Content Placeholder 2"/>
          <p:cNvSpPr>
            <a:spLocks noGrp="1"/>
          </p:cNvSpPr>
          <p:nvPr>
            <p:ph idx="1"/>
          </p:nvPr>
        </p:nvSpPr>
        <p:spPr>
          <a:xfrm>
            <a:off x="548601" y="2180604"/>
            <a:ext cx="6647396" cy="172951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7697532" y="0"/>
            <a:ext cx="4494468" cy="6858000"/>
          </a:xfrm>
        </p:spPr>
        <p:txBody>
          <a:bodyPr anchor="ctr" anchorCtr="0">
            <a:noAutofit/>
          </a:bodyPr>
          <a:lstStyle>
            <a:lvl1pPr marL="0" indent="0" algn="ctr">
              <a:buNone/>
              <a:defRPr>
                <a:solidFill>
                  <a:schemeClr val="tx1"/>
                </a:solidFill>
              </a:defRPr>
            </a:lvl1pPr>
          </a:lstStyle>
          <a:p>
            <a:r>
              <a:rPr lang="en-US" dirty="0"/>
              <a:t>Click to insert photo</a:t>
            </a:r>
          </a:p>
        </p:txBody>
      </p:sp>
      <p:grpSp>
        <p:nvGrpSpPr>
          <p:cNvPr id="5" name="Group 4"/>
          <p:cNvGrpSpPr/>
          <p:nvPr/>
        </p:nvGrpSpPr>
        <p:grpSpPr>
          <a:xfrm>
            <a:off x="0" y="6220262"/>
            <a:ext cx="12192000" cy="637738"/>
            <a:chOff x="0" y="7049630"/>
            <a:chExt cx="13817600" cy="72277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53056" y="866883"/>
            <a:ext cx="4290357" cy="1640259"/>
          </a:xfrm>
        </p:spPr>
        <p:txBody>
          <a:bodyPr anchor="t" anchorCtr="0"/>
          <a:lstStyle/>
          <a:p>
            <a:r>
              <a:rPr lang="en-US" dirty="0"/>
              <a:t>Headline Copy Goes Here</a:t>
            </a:r>
          </a:p>
        </p:txBody>
      </p:sp>
      <p:sp>
        <p:nvSpPr>
          <p:cNvPr id="3" name="Content Placeholder 2"/>
          <p:cNvSpPr>
            <a:spLocks noGrp="1"/>
          </p:cNvSpPr>
          <p:nvPr>
            <p:ph idx="1"/>
          </p:nvPr>
        </p:nvSpPr>
        <p:spPr>
          <a:xfrm>
            <a:off x="7353046" y="2693172"/>
            <a:ext cx="4290356" cy="174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11" y="0"/>
            <a:ext cx="6804447" cy="68580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265279"/>
          </a:xfrm>
        </p:spPr>
        <p:txBody>
          <a:bodyPr anchor="ctr" anchorCtr="0">
            <a:noAutofit/>
          </a:bodyPr>
          <a:lstStyle>
            <a:lvl1pPr marL="0" indent="0" algn="ctr">
              <a:buNone/>
              <a:defRPr baseline="0"/>
            </a:lvl1pPr>
          </a:lstStyle>
          <a:p>
            <a:r>
              <a:rPr lang="en-US" dirty="0"/>
              <a:t>Click to insert photo</a:t>
            </a:r>
          </a:p>
        </p:txBody>
      </p:sp>
      <p:grpSp>
        <p:nvGrpSpPr>
          <p:cNvPr id="4" name="Group 3"/>
          <p:cNvGrpSpPr/>
          <p:nvPr/>
        </p:nvGrpSpPr>
        <p:grpSpPr>
          <a:xfrm>
            <a:off x="0" y="6220262"/>
            <a:ext cx="12192000" cy="637738"/>
            <a:chOff x="0" y="7049630"/>
            <a:chExt cx="13817600" cy="72277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8073559" y="2044933"/>
            <a:ext cx="3564263" cy="1149859"/>
          </a:xfrm>
          <a:prstGeom prst="rect">
            <a:avLst/>
          </a:prstGeom>
        </p:spPr>
        <p:txBody>
          <a:bodyPr vert="horz" wrap="square" lIns="89797" tIns="44899" rIns="89797" bIns="44899" rtlCol="0" anchor="t" anchorCtr="0">
            <a:spAutoFit/>
          </a:bodyPr>
          <a:lstStyle>
            <a:lvl1pPr>
              <a:defRPr sz="3400"/>
            </a:lvl1pPr>
          </a:lstStyle>
          <a:p>
            <a:r>
              <a:rPr lang="en-US" dirty="0"/>
              <a:t>Headline Copy Goes Here</a:t>
            </a:r>
          </a:p>
        </p:txBody>
      </p:sp>
      <p:sp>
        <p:nvSpPr>
          <p:cNvPr id="4" name="Text Placeholder 3"/>
          <p:cNvSpPr>
            <a:spLocks noGrp="1"/>
          </p:cNvSpPr>
          <p:nvPr>
            <p:ph type="body" sz="quarter" idx="11"/>
          </p:nvPr>
        </p:nvSpPr>
        <p:spPr>
          <a:xfrm>
            <a:off x="8073559" y="3290751"/>
            <a:ext cx="3564263" cy="443650"/>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119910" y="1273276"/>
            <a:ext cx="6055592" cy="4408467"/>
          </a:xfrm>
        </p:spPr>
        <p:txBody>
          <a:bodyPr anchor="ctr" anchorCtr="0">
            <a:normAutofit/>
          </a:bodyPr>
          <a:lstStyle>
            <a:lvl1pPr marL="0" indent="0" algn="ctr">
              <a:buNone/>
              <a:defRPr/>
            </a:lvl1pPr>
          </a:lstStyle>
          <a:p>
            <a:r>
              <a:rPr lang="en-US" dirty="0"/>
              <a:t>Click to add chart</a:t>
            </a:r>
          </a:p>
        </p:txBody>
      </p:sp>
      <p:grpSp>
        <p:nvGrpSpPr>
          <p:cNvPr id="10" name="Group 9"/>
          <p:cNvGrpSpPr/>
          <p:nvPr/>
        </p:nvGrpSpPr>
        <p:grpSpPr>
          <a:xfrm>
            <a:off x="0" y="6220262"/>
            <a:ext cx="12192000" cy="637738"/>
            <a:chOff x="0" y="7049630"/>
            <a:chExt cx="13817600" cy="72277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Footer">
    <p:spTree>
      <p:nvGrpSpPr>
        <p:cNvPr id="1" name=""/>
        <p:cNvGrpSpPr/>
        <p:nvPr/>
      </p:nvGrpSpPr>
      <p:grpSpPr>
        <a:xfrm>
          <a:off x="0" y="0"/>
          <a:ext cx="0" cy="0"/>
          <a:chOff x="0" y="0"/>
          <a:chExt cx="0" cy="0"/>
        </a:xfrm>
      </p:grpSpPr>
      <p:grpSp>
        <p:nvGrpSpPr>
          <p:cNvPr id="10" name="Group 9"/>
          <p:cNvGrpSpPr/>
          <p:nvPr/>
        </p:nvGrpSpPr>
        <p:grpSpPr>
          <a:xfrm>
            <a:off x="0" y="6220262"/>
            <a:ext cx="12192000" cy="637738"/>
            <a:chOff x="0" y="7049630"/>
            <a:chExt cx="13817600" cy="72277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554193" y="1836603"/>
            <a:ext cx="11083635" cy="177842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p:nvGrpSpPr>
        <p:grpSpPr>
          <a:xfrm>
            <a:off x="0" y="6220262"/>
            <a:ext cx="12192000" cy="637738"/>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Green">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Green Dots">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p:cNvSpPr txBox="1">
            <a:spLocks/>
          </p:cNvSpPr>
          <p:nvPr/>
        </p:nvSpPr>
        <p:spPr>
          <a:xfrm>
            <a:off x="3410166" y="2901759"/>
            <a:ext cx="5371669" cy="977644"/>
          </a:xfrm>
          <a:prstGeom prst="rect">
            <a:avLst/>
          </a:prstGeom>
        </p:spPr>
        <p:txBody>
          <a:bodyPr vert="horz" wrap="square" lIns="80610" tIns="80610" rIns="80610" bIns="8061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pPr algn="ctr"/>
            <a:r>
              <a:rPr lang="en-US" sz="5300" dirty="0">
                <a:solidFill>
                  <a:schemeClr val="bg1"/>
                </a:solidFill>
                <a:latin typeface="+mj-lt"/>
              </a:rPr>
              <a:t>Thank you</a:t>
            </a:r>
          </a:p>
        </p:txBody>
      </p:sp>
      <p:pic>
        <p:nvPicPr>
          <p:cNvPr id="9" name="Picture 8"/>
          <p:cNvPicPr>
            <a:picLocks noChangeAspect="1"/>
          </p:cNvPicPr>
          <p:nvPr/>
        </p:nvPicPr>
        <p:blipFill>
          <a:blip r:embed="rId3"/>
          <a:stretch>
            <a:fillRect/>
          </a:stretch>
        </p:blipFill>
        <p:spPr>
          <a:xfrm>
            <a:off x="3260094" y="535464"/>
            <a:ext cx="5710234" cy="571023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0375" y="5558112"/>
            <a:ext cx="3513218" cy="1001267"/>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643547" y="3705204"/>
            <a:ext cx="11083635" cy="977644"/>
          </a:xfrm>
          <a:prstGeom prst="rect">
            <a:avLst/>
          </a:prstGeom>
        </p:spPr>
        <p:txBody>
          <a:bodyPr vert="horz" lIns="80610" tIns="80610" rIns="80610" bIns="8061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5300" dirty="0">
                <a:solidFill>
                  <a:schemeClr val="bg1"/>
                </a:solidFill>
                <a:latin typeface="+mj-lt"/>
              </a:rPr>
              <a:t>Thank you</a:t>
            </a:r>
          </a:p>
        </p:txBody>
      </p:sp>
      <p:cxnSp>
        <p:nvCxnSpPr>
          <p:cNvPr id="13" name="Straight Connector 12"/>
          <p:cNvCxnSpPr/>
          <p:nvPr/>
        </p:nvCxnSpPr>
        <p:spPr>
          <a:xfrm>
            <a:off x="778009" y="5238334"/>
            <a:ext cx="8039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67270" y="5577300"/>
            <a:ext cx="3106271" cy="694786"/>
          </a:xfrm>
          <a:prstGeom prst="rect">
            <a:avLst/>
          </a:prstGeom>
        </p:spPr>
      </p:pic>
      <p:pic>
        <p:nvPicPr>
          <p:cNvPr id="8" name="Picture 7"/>
          <p:cNvPicPr>
            <a:picLocks noChangeAspect="1"/>
          </p:cNvPicPr>
          <p:nvPr/>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121346" y="-1"/>
            <a:ext cx="6070663" cy="68580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3B59B-8084-478B-89FB-D4961F474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890158-B989-488B-A914-CDE9D002AD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9C7AE3-523C-4BB4-95B0-4E28E5758897}"/>
              </a:ext>
            </a:extLst>
          </p:cNvPr>
          <p:cNvSpPr>
            <a:spLocks noGrp="1"/>
          </p:cNvSpPr>
          <p:nvPr>
            <p:ph type="dt" sz="half" idx="10"/>
          </p:nvPr>
        </p:nvSpPr>
        <p:spPr>
          <a:xfrm>
            <a:off x="838201" y="6356351"/>
            <a:ext cx="2743200" cy="365125"/>
          </a:xfrm>
          <a:prstGeom prst="rect">
            <a:avLst/>
          </a:prstGeom>
        </p:spPr>
        <p:txBody>
          <a:bodyPr/>
          <a:lstStyle/>
          <a:p>
            <a:fld id="{CBB6D51D-05B2-4419-B848-6201C9FAAE51}" type="datetimeFigureOut">
              <a:rPr lang="en-US" smtClean="0"/>
              <a:t>10/19/2020</a:t>
            </a:fld>
            <a:endParaRPr lang="en-US" dirty="0"/>
          </a:p>
        </p:txBody>
      </p:sp>
      <p:sp>
        <p:nvSpPr>
          <p:cNvPr id="5" name="Footer Placeholder 4">
            <a:extLst>
              <a:ext uri="{FF2B5EF4-FFF2-40B4-BE49-F238E27FC236}">
                <a16:creationId xmlns:a16="http://schemas.microsoft.com/office/drawing/2014/main" xmlns="" id="{33CCAFDD-13C0-4812-B11B-39C6BE9C2D25}"/>
              </a:ext>
            </a:extLst>
          </p:cNvPr>
          <p:cNvSpPr>
            <a:spLocks noGrp="1"/>
          </p:cNvSpPr>
          <p:nvPr>
            <p:ph type="ftr" sz="quarter" idx="11"/>
          </p:nvPr>
        </p:nvSpPr>
        <p:spPr>
          <a:xfrm>
            <a:off x="4038602" y="635635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0EAB4D7A-D54F-415E-A62C-8D2DE46EE4CE}"/>
              </a:ext>
            </a:extLst>
          </p:cNvPr>
          <p:cNvSpPr>
            <a:spLocks noGrp="1"/>
          </p:cNvSpPr>
          <p:nvPr>
            <p:ph type="sldNum" sz="quarter" idx="12"/>
          </p:nvPr>
        </p:nvSpPr>
        <p:spPr>
          <a:xfrm>
            <a:off x="8610601" y="6356351"/>
            <a:ext cx="2743200" cy="365125"/>
          </a:xfrm>
          <a:prstGeom prst="rect">
            <a:avLst/>
          </a:prstGeom>
        </p:spPr>
        <p:txBody>
          <a:bodyPr/>
          <a:lstStyle/>
          <a:p>
            <a:fld id="{CF2FF5EA-48DD-42A6-BB36-06D31A08E00B}" type="slidenum">
              <a:rPr lang="en-US" smtClean="0"/>
              <a:t>‹#›</a:t>
            </a:fld>
            <a:endParaRPr lang="en-US" dirty="0"/>
          </a:p>
        </p:txBody>
      </p:sp>
    </p:spTree>
    <p:extLst>
      <p:ext uri="{BB962C8B-B14F-4D97-AF65-F5344CB8AC3E}">
        <p14:creationId xmlns:p14="http://schemas.microsoft.com/office/powerpoint/2010/main" val="5789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Content-Teal">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554193" y="1836603"/>
            <a:ext cx="11083635" cy="177842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p:nvGrpSpPr>
        <p:grpSpPr>
          <a:xfrm>
            <a:off x="0" y="6220262"/>
            <a:ext cx="12192000" cy="637738"/>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9" name="Shape 48"/>
          <p:cNvSpPr/>
          <p:nvPr/>
        </p:nvSpPr>
        <p:spPr>
          <a:xfrm>
            <a:off x="590196" y="1572864"/>
            <a:ext cx="9923929" cy="1"/>
          </a:xfrm>
          <a:prstGeom prst="line">
            <a:avLst/>
          </a:prstGeom>
          <a:ln w="38100">
            <a:solidFill>
              <a:srgbClr val="0B5457"/>
            </a:solidFill>
            <a:custDash>
              <a:ds d="600000" sp="600000"/>
            </a:custDash>
            <a:miter lim="400000"/>
          </a:ln>
        </p:spPr>
        <p:txBody>
          <a:bodyPr lIns="44782" tIns="44782" rIns="44782" bIns="44782" anchor="ctr"/>
          <a:lstStyle/>
          <a:p>
            <a:pPr>
              <a:defRPr sz="2400"/>
            </a:pPr>
            <a:endParaRPr dirty="0"/>
          </a:p>
        </p:txBody>
      </p:sp>
      <p:pic>
        <p:nvPicPr>
          <p:cNvPr id="10" name="Artboard 1.png"/>
          <p:cNvPicPr>
            <a:picLocks noChangeAspect="1"/>
          </p:cNvPicPr>
          <p:nvPr/>
        </p:nvPicPr>
        <p:blipFill>
          <a:blip r:embed="rId4"/>
          <a:stretch>
            <a:fillRect/>
          </a:stretch>
        </p:blipFill>
        <p:spPr>
          <a:xfrm>
            <a:off x="9936441" y="350155"/>
            <a:ext cx="2445400" cy="24453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Content-Orange">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554193" y="1836603"/>
            <a:ext cx="11083635" cy="177842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p:nvGrpSpPr>
        <p:grpSpPr>
          <a:xfrm>
            <a:off x="0" y="6220262"/>
            <a:ext cx="12192000" cy="637738"/>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pic>
        <p:nvPicPr>
          <p:cNvPr id="13" name="Artboard 2.png"/>
          <p:cNvPicPr>
            <a:picLocks noChangeAspect="1"/>
          </p:cNvPicPr>
          <p:nvPr/>
        </p:nvPicPr>
        <p:blipFill>
          <a:blip r:embed="rId4"/>
          <a:stretch>
            <a:fillRect/>
          </a:stretch>
        </p:blipFill>
        <p:spPr>
          <a:xfrm>
            <a:off x="9936441" y="350155"/>
            <a:ext cx="2445400" cy="2445399"/>
          </a:xfrm>
          <a:prstGeom prst="rect">
            <a:avLst/>
          </a:prstGeom>
          <a:ln w="12700">
            <a:miter lim="400000"/>
          </a:ln>
        </p:spPr>
      </p:pic>
      <p:sp>
        <p:nvSpPr>
          <p:cNvPr id="14" name="Shape 68"/>
          <p:cNvSpPr/>
          <p:nvPr/>
        </p:nvSpPr>
        <p:spPr>
          <a:xfrm>
            <a:off x="590196" y="1572864"/>
            <a:ext cx="9923929" cy="1"/>
          </a:xfrm>
          <a:prstGeom prst="line">
            <a:avLst/>
          </a:prstGeom>
          <a:ln w="38100">
            <a:solidFill>
              <a:srgbClr val="D9792C"/>
            </a:solidFill>
            <a:custDash>
              <a:ds d="600000" sp="600000"/>
            </a:custDash>
            <a:miter lim="400000"/>
          </a:ln>
        </p:spPr>
        <p:txBody>
          <a:bodyPr lIns="44782" tIns="44782" rIns="44782" bIns="44782" anchor="ctr"/>
          <a:lstStyle/>
          <a:p>
            <a:pPr>
              <a:defRPr sz="2400"/>
            </a:pPr>
            <a:endParaRPr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Content-Red">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554193" y="1836603"/>
            <a:ext cx="11083635" cy="177842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p:nvGrpSpPr>
        <p:grpSpPr>
          <a:xfrm>
            <a:off x="0" y="6220262"/>
            <a:ext cx="12192000" cy="637738"/>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9" name="Shape 86"/>
          <p:cNvSpPr/>
          <p:nvPr/>
        </p:nvSpPr>
        <p:spPr>
          <a:xfrm>
            <a:off x="590196" y="1572864"/>
            <a:ext cx="9923929" cy="1"/>
          </a:xfrm>
          <a:prstGeom prst="line">
            <a:avLst/>
          </a:prstGeom>
          <a:ln w="38100">
            <a:solidFill>
              <a:srgbClr val="D15039"/>
            </a:solidFill>
            <a:custDash>
              <a:ds d="600000" sp="600000"/>
            </a:custDash>
            <a:miter lim="400000"/>
          </a:ln>
        </p:spPr>
        <p:txBody>
          <a:bodyPr lIns="44782" tIns="44782" rIns="44782" bIns="44782" anchor="ctr"/>
          <a:lstStyle/>
          <a:p>
            <a:pPr>
              <a:defRPr sz="2400"/>
            </a:pPr>
            <a:endParaRPr dirty="0"/>
          </a:p>
        </p:txBody>
      </p:sp>
      <p:pic>
        <p:nvPicPr>
          <p:cNvPr id="10" name="Artboard 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36441" y="350155"/>
            <a:ext cx="2445399" cy="24453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Content-Aqua">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554193" y="1836603"/>
            <a:ext cx="11083635" cy="177842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p:nvGrpSpPr>
        <p:grpSpPr>
          <a:xfrm>
            <a:off x="0" y="6220262"/>
            <a:ext cx="12192000" cy="637738"/>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13" name="Shape 105"/>
          <p:cNvSpPr/>
          <p:nvPr/>
        </p:nvSpPr>
        <p:spPr>
          <a:xfrm>
            <a:off x="590196" y="1572864"/>
            <a:ext cx="9923929" cy="1"/>
          </a:xfrm>
          <a:prstGeom prst="line">
            <a:avLst/>
          </a:prstGeom>
          <a:ln w="38100">
            <a:solidFill>
              <a:srgbClr val="0DA5B8"/>
            </a:solidFill>
            <a:custDash>
              <a:ds d="600000" sp="600000"/>
            </a:custDash>
            <a:miter lim="400000"/>
          </a:ln>
        </p:spPr>
        <p:txBody>
          <a:bodyPr lIns="44782" tIns="44782" rIns="44782" bIns="44782" anchor="ctr"/>
          <a:lstStyle/>
          <a:p>
            <a:pPr>
              <a:defRPr sz="2400"/>
            </a:pPr>
            <a:endParaRPr dirty="0"/>
          </a:p>
        </p:txBody>
      </p:sp>
      <p:pic>
        <p:nvPicPr>
          <p:cNvPr id="14" name="Artboard 4.png"/>
          <p:cNvPicPr>
            <a:picLocks noChangeAspect="1"/>
          </p:cNvPicPr>
          <p:nvPr/>
        </p:nvPicPr>
        <p:blipFill>
          <a:blip r:embed="rId4"/>
          <a:stretch>
            <a:fillRect/>
          </a:stretch>
        </p:blipFill>
        <p:spPr>
          <a:xfrm>
            <a:off x="9936441" y="350155"/>
            <a:ext cx="2445400" cy="24453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Content-Yellow">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554193" y="1836603"/>
            <a:ext cx="11083635" cy="177842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p:nvGrpSpPr>
        <p:grpSpPr>
          <a:xfrm>
            <a:off x="0" y="6220262"/>
            <a:ext cx="12192000" cy="637738"/>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9" name="Shape 124"/>
          <p:cNvSpPr/>
          <p:nvPr/>
        </p:nvSpPr>
        <p:spPr>
          <a:xfrm>
            <a:off x="590196" y="1572864"/>
            <a:ext cx="9923929" cy="1"/>
          </a:xfrm>
          <a:prstGeom prst="line">
            <a:avLst/>
          </a:prstGeom>
          <a:ln w="38100">
            <a:solidFill>
              <a:srgbClr val="F4D736"/>
            </a:solidFill>
            <a:custDash>
              <a:ds d="600000" sp="600000"/>
            </a:custDash>
            <a:miter lim="400000"/>
          </a:ln>
        </p:spPr>
        <p:txBody>
          <a:bodyPr lIns="44782" tIns="44782" rIns="44782" bIns="44782" anchor="ctr"/>
          <a:lstStyle/>
          <a:p>
            <a:pPr>
              <a:defRPr sz="2400"/>
            </a:pPr>
            <a:endParaRPr dirty="0"/>
          </a:p>
        </p:txBody>
      </p:sp>
      <p:pic>
        <p:nvPicPr>
          <p:cNvPr id="10" name="Artboard 5.png"/>
          <p:cNvPicPr>
            <a:picLocks noChangeAspect="1"/>
          </p:cNvPicPr>
          <p:nvPr/>
        </p:nvPicPr>
        <p:blipFill>
          <a:blip r:embed="rId4"/>
          <a:stretch>
            <a:fillRect/>
          </a:stretch>
        </p:blipFill>
        <p:spPr>
          <a:xfrm>
            <a:off x="9936441" y="350155"/>
            <a:ext cx="2445400" cy="24453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grpSp>
        <p:nvGrpSpPr>
          <p:cNvPr id="11" name="Group 10"/>
          <p:cNvGrpSpPr/>
          <p:nvPr/>
        </p:nvGrpSpPr>
        <p:grpSpPr>
          <a:xfrm>
            <a:off x="0" y="6220262"/>
            <a:ext cx="12192000" cy="637738"/>
            <a:chOff x="0" y="7049630"/>
            <a:chExt cx="13817600" cy="72277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Green">
    <p:bg>
      <p:bgRef idx="1001">
        <a:schemeClr val="bg2"/>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Placeholder 1"/>
          <p:cNvSpPr>
            <a:spLocks noGrp="1"/>
          </p:cNvSpPr>
          <p:nvPr>
            <p:ph type="title" hasCustomPrompt="1"/>
          </p:nvPr>
        </p:nvSpPr>
        <p:spPr>
          <a:xfrm>
            <a:off x="680327" y="2809758"/>
            <a:ext cx="8597823" cy="896173"/>
          </a:xfrm>
          <a:prstGeom prst="rect">
            <a:avLst/>
          </a:prstGeom>
        </p:spPr>
        <p:txBody>
          <a:bodyPr vert="horz" wrap="square" lIns="80610" tIns="80610" rIns="80610" bIns="8061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680327" y="3753232"/>
            <a:ext cx="8597823" cy="456234"/>
          </a:xfrm>
        </p:spPr>
        <p:txBody>
          <a:bodyPr wrap="square">
            <a:spAutoFit/>
          </a:bodyPr>
          <a:lstStyle>
            <a:lvl1pPr marL="0" indent="0">
              <a:buNone/>
              <a:defRPr baseline="0">
                <a:solidFill>
                  <a:schemeClr val="tx1"/>
                </a:solidFill>
              </a:defRPr>
            </a:lvl1pPr>
          </a:lstStyle>
          <a:p>
            <a:pPr lvl="0"/>
            <a:r>
              <a:rPr lang="en-US" dirty="0"/>
              <a:t>Section subhead goes here</a:t>
            </a:r>
          </a:p>
        </p:txBody>
      </p:sp>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193" y="440179"/>
            <a:ext cx="11083635" cy="896173"/>
          </a:xfrm>
          <a:prstGeom prst="rect">
            <a:avLst/>
          </a:prstGeom>
        </p:spPr>
        <p:txBody>
          <a:bodyPr vert="horz" lIns="80610" tIns="80610" rIns="80610" bIns="80610" rtlCol="0" anchor="b" anchorCtr="0">
            <a:spAutoFit/>
          </a:bodyPr>
          <a:lstStyle/>
          <a:p>
            <a:r>
              <a:rPr lang="en-US" dirty="0"/>
              <a:t>Headline Copy Goes Here</a:t>
            </a:r>
          </a:p>
        </p:txBody>
      </p:sp>
      <p:sp>
        <p:nvSpPr>
          <p:cNvPr id="3" name="Text Placeholder 2"/>
          <p:cNvSpPr>
            <a:spLocks noGrp="1"/>
          </p:cNvSpPr>
          <p:nvPr>
            <p:ph type="body" idx="1"/>
          </p:nvPr>
        </p:nvSpPr>
        <p:spPr>
          <a:xfrm>
            <a:off x="554192" y="1836602"/>
            <a:ext cx="11083635" cy="2729254"/>
          </a:xfrm>
          <a:prstGeom prst="rect">
            <a:avLst/>
          </a:prstGeom>
        </p:spPr>
        <p:txBody>
          <a:bodyPr vert="horz" lIns="80610" tIns="80610" rIns="80610" bIns="8061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16774" rtl="0" eaLnBrk="1" latinLnBrk="0" hangingPunct="1">
        <a:spcBef>
          <a:spcPct val="0"/>
        </a:spcBef>
        <a:buNone/>
        <a:defRPr sz="4800" kern="1200">
          <a:solidFill>
            <a:schemeClr val="tx2"/>
          </a:solidFill>
          <a:latin typeface="+mj-lt"/>
          <a:ea typeface="Century Gothic" charset="0"/>
          <a:cs typeface="Century Gothic" charset="0"/>
        </a:defRPr>
      </a:lvl1pPr>
    </p:titleStyle>
    <p:bodyStyle>
      <a:lvl1pPr marL="462582" indent="-462582" algn="l" defTabSz="616774" rtl="0" eaLnBrk="1" latinLnBrk="0" hangingPunct="1">
        <a:lnSpc>
          <a:spcPct val="120000"/>
        </a:lnSpc>
        <a:spcBef>
          <a:spcPts val="529"/>
        </a:spcBef>
        <a:spcAft>
          <a:spcPts val="529"/>
        </a:spcAft>
        <a:buFont typeface="Arial"/>
        <a:buChar char="•"/>
        <a:defRPr sz="1600" b="0" kern="1200">
          <a:solidFill>
            <a:schemeClr val="tx1"/>
          </a:solidFill>
          <a:latin typeface="+mn-lt"/>
          <a:ea typeface="Franklin Gothic Book" charset="0"/>
          <a:cs typeface="Franklin Gothic Book" charset="0"/>
        </a:defRPr>
      </a:lvl1pPr>
      <a:lvl2pPr marL="1002258" indent="-385484" algn="l" defTabSz="616774" rtl="0" eaLnBrk="1" latinLnBrk="0" hangingPunct="1">
        <a:lnSpc>
          <a:spcPct val="120000"/>
        </a:lnSpc>
        <a:spcBef>
          <a:spcPts val="0"/>
        </a:spcBef>
        <a:spcAft>
          <a:spcPts val="529"/>
        </a:spcAft>
        <a:buFont typeface="Arial"/>
        <a:buChar char="–"/>
        <a:defRPr sz="1400" b="0" kern="1200">
          <a:solidFill>
            <a:schemeClr val="tx1"/>
          </a:solidFill>
          <a:latin typeface="+mn-lt"/>
          <a:ea typeface="Franklin Gothic Book" charset="0"/>
          <a:cs typeface="Franklin Gothic Book" charset="0"/>
        </a:defRPr>
      </a:lvl2pPr>
      <a:lvl3pPr marL="1541936" indent="-308385" algn="l" defTabSz="616774" rtl="0" eaLnBrk="1" latinLnBrk="0" hangingPunct="1">
        <a:lnSpc>
          <a:spcPct val="120000"/>
        </a:lnSpc>
        <a:spcBef>
          <a:spcPts val="0"/>
        </a:spcBef>
        <a:spcAft>
          <a:spcPts val="529"/>
        </a:spcAft>
        <a:buFont typeface="Arial"/>
        <a:buChar char="•"/>
        <a:defRPr sz="1400" b="0" kern="1200">
          <a:solidFill>
            <a:schemeClr val="tx1"/>
          </a:solidFill>
          <a:latin typeface="+mn-lt"/>
          <a:ea typeface="Franklin Gothic Book" charset="0"/>
          <a:cs typeface="Franklin Gothic Book" charset="0"/>
        </a:defRPr>
      </a:lvl3pPr>
      <a:lvl4pPr marL="2158711" indent="-308385" algn="l" defTabSz="616774" rtl="0" eaLnBrk="1" latinLnBrk="0" hangingPunct="1">
        <a:lnSpc>
          <a:spcPct val="120000"/>
        </a:lnSpc>
        <a:spcBef>
          <a:spcPts val="0"/>
        </a:spcBef>
        <a:spcAft>
          <a:spcPts val="529"/>
        </a:spcAft>
        <a:buFont typeface="Arial"/>
        <a:buChar char="–"/>
        <a:defRPr sz="1400" b="0" kern="1200">
          <a:solidFill>
            <a:schemeClr val="tx1"/>
          </a:solidFill>
          <a:latin typeface="+mn-lt"/>
          <a:ea typeface="Franklin Gothic Book" charset="0"/>
          <a:cs typeface="Franklin Gothic Book" charset="0"/>
        </a:defRPr>
      </a:lvl4pPr>
      <a:lvl5pPr marL="2775488" indent="-308385" algn="l" defTabSz="616774" rtl="0" eaLnBrk="1" latinLnBrk="0" hangingPunct="1">
        <a:spcBef>
          <a:spcPct val="20000"/>
        </a:spcBef>
        <a:buFont typeface="Arial"/>
        <a:buChar char="»"/>
        <a:defRPr sz="1500" b="0" kern="1200">
          <a:solidFill>
            <a:schemeClr val="accent6">
              <a:lumMod val="75000"/>
            </a:schemeClr>
          </a:solidFill>
          <a:latin typeface="Franklin Gothic Book" charset="0"/>
          <a:ea typeface="Franklin Gothic Book" charset="0"/>
          <a:cs typeface="Franklin Gothic Book" charset="0"/>
        </a:defRPr>
      </a:lvl5pPr>
      <a:lvl6pPr marL="3392261" indent="-308385" algn="l" defTabSz="616774" rtl="0" eaLnBrk="1" latinLnBrk="0" hangingPunct="1">
        <a:spcBef>
          <a:spcPct val="20000"/>
        </a:spcBef>
        <a:buFont typeface="Arial"/>
        <a:buChar char="•"/>
        <a:defRPr sz="2700" kern="1200">
          <a:solidFill>
            <a:schemeClr val="tx1"/>
          </a:solidFill>
          <a:latin typeface="+mn-lt"/>
          <a:ea typeface="+mn-ea"/>
          <a:cs typeface="+mn-cs"/>
        </a:defRPr>
      </a:lvl6pPr>
      <a:lvl7pPr marL="4009035" indent="-308385" algn="l" defTabSz="616774" rtl="0" eaLnBrk="1" latinLnBrk="0" hangingPunct="1">
        <a:spcBef>
          <a:spcPct val="20000"/>
        </a:spcBef>
        <a:buFont typeface="Arial"/>
        <a:buChar char="•"/>
        <a:defRPr sz="2700" kern="1200">
          <a:solidFill>
            <a:schemeClr val="tx1"/>
          </a:solidFill>
          <a:latin typeface="+mn-lt"/>
          <a:ea typeface="+mn-ea"/>
          <a:cs typeface="+mn-cs"/>
        </a:defRPr>
      </a:lvl7pPr>
      <a:lvl8pPr marL="4625810" indent="-308385" algn="l" defTabSz="616774" rtl="0" eaLnBrk="1" latinLnBrk="0" hangingPunct="1">
        <a:spcBef>
          <a:spcPct val="20000"/>
        </a:spcBef>
        <a:buFont typeface="Arial"/>
        <a:buChar char="•"/>
        <a:defRPr sz="2700" kern="1200">
          <a:solidFill>
            <a:schemeClr val="tx1"/>
          </a:solidFill>
          <a:latin typeface="+mn-lt"/>
          <a:ea typeface="+mn-ea"/>
          <a:cs typeface="+mn-cs"/>
        </a:defRPr>
      </a:lvl8pPr>
      <a:lvl9pPr marL="5242586" indent="-308385" algn="l" defTabSz="616774"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6774" rtl="0" eaLnBrk="1" latinLnBrk="0" hangingPunct="1">
        <a:defRPr sz="2400" kern="1200">
          <a:solidFill>
            <a:schemeClr val="tx1"/>
          </a:solidFill>
          <a:latin typeface="+mn-lt"/>
          <a:ea typeface="+mn-ea"/>
          <a:cs typeface="+mn-cs"/>
        </a:defRPr>
      </a:lvl1pPr>
      <a:lvl2pPr marL="616774" algn="l" defTabSz="616774" rtl="0" eaLnBrk="1" latinLnBrk="0" hangingPunct="1">
        <a:defRPr sz="2400" kern="1200">
          <a:solidFill>
            <a:schemeClr val="tx1"/>
          </a:solidFill>
          <a:latin typeface="+mn-lt"/>
          <a:ea typeface="+mn-ea"/>
          <a:cs typeface="+mn-cs"/>
        </a:defRPr>
      </a:lvl2pPr>
      <a:lvl3pPr marL="1233548" algn="l" defTabSz="616774" rtl="0" eaLnBrk="1" latinLnBrk="0" hangingPunct="1">
        <a:defRPr sz="2400" kern="1200">
          <a:solidFill>
            <a:schemeClr val="tx1"/>
          </a:solidFill>
          <a:latin typeface="+mn-lt"/>
          <a:ea typeface="+mn-ea"/>
          <a:cs typeface="+mn-cs"/>
        </a:defRPr>
      </a:lvl3pPr>
      <a:lvl4pPr marL="1850328" algn="l" defTabSz="616774" rtl="0" eaLnBrk="1" latinLnBrk="0" hangingPunct="1">
        <a:defRPr sz="2400" kern="1200">
          <a:solidFill>
            <a:schemeClr val="tx1"/>
          </a:solidFill>
          <a:latin typeface="+mn-lt"/>
          <a:ea typeface="+mn-ea"/>
          <a:cs typeface="+mn-cs"/>
        </a:defRPr>
      </a:lvl4pPr>
      <a:lvl5pPr marL="2467100" algn="l" defTabSz="616774" rtl="0" eaLnBrk="1" latinLnBrk="0" hangingPunct="1">
        <a:defRPr sz="2400" kern="1200">
          <a:solidFill>
            <a:schemeClr val="tx1"/>
          </a:solidFill>
          <a:latin typeface="+mn-lt"/>
          <a:ea typeface="+mn-ea"/>
          <a:cs typeface="+mn-cs"/>
        </a:defRPr>
      </a:lvl5pPr>
      <a:lvl6pPr marL="3083873" algn="l" defTabSz="616774" rtl="0" eaLnBrk="1" latinLnBrk="0" hangingPunct="1">
        <a:defRPr sz="2400" kern="1200">
          <a:solidFill>
            <a:schemeClr val="tx1"/>
          </a:solidFill>
          <a:latin typeface="+mn-lt"/>
          <a:ea typeface="+mn-ea"/>
          <a:cs typeface="+mn-cs"/>
        </a:defRPr>
      </a:lvl6pPr>
      <a:lvl7pPr marL="3700647" algn="l" defTabSz="616774" rtl="0" eaLnBrk="1" latinLnBrk="0" hangingPunct="1">
        <a:defRPr sz="2400" kern="1200">
          <a:solidFill>
            <a:schemeClr val="tx1"/>
          </a:solidFill>
          <a:latin typeface="+mn-lt"/>
          <a:ea typeface="+mn-ea"/>
          <a:cs typeface="+mn-cs"/>
        </a:defRPr>
      </a:lvl7pPr>
      <a:lvl8pPr marL="4317423" algn="l" defTabSz="616774" rtl="0" eaLnBrk="1" latinLnBrk="0" hangingPunct="1">
        <a:defRPr sz="2400" kern="1200">
          <a:solidFill>
            <a:schemeClr val="tx1"/>
          </a:solidFill>
          <a:latin typeface="+mn-lt"/>
          <a:ea typeface="+mn-ea"/>
          <a:cs typeface="+mn-cs"/>
        </a:defRPr>
      </a:lvl8pPr>
      <a:lvl9pPr marL="4934195" algn="l" defTabSz="61677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ieeexplore.ieee.org/document/88367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2917" y="2010825"/>
            <a:ext cx="5592463" cy="3244241"/>
          </a:xfrm>
        </p:spPr>
        <p:txBody>
          <a:bodyPr>
            <a:normAutofit fontScale="77500" lnSpcReduction="20000"/>
          </a:bodyPr>
          <a:lstStyle/>
          <a:p>
            <a:r>
              <a:rPr lang="en-US" sz="3200" dirty="0"/>
              <a:t>A Model(s)-Based</a:t>
            </a:r>
          </a:p>
          <a:p>
            <a:endParaRPr lang="en-US" sz="3200" dirty="0"/>
          </a:p>
          <a:p>
            <a:r>
              <a:rPr lang="en-US" sz="3200" dirty="0"/>
              <a:t>Approach to</a:t>
            </a:r>
          </a:p>
          <a:p>
            <a:endParaRPr lang="en-US" sz="3200" dirty="0"/>
          </a:p>
          <a:p>
            <a:r>
              <a:rPr lang="en-US" sz="3200" dirty="0"/>
              <a:t>PM-SE Integration</a:t>
            </a:r>
          </a:p>
          <a:p>
            <a:endParaRPr lang="en-US" sz="1600" dirty="0"/>
          </a:p>
          <a:p>
            <a:r>
              <a:rPr lang="en-US" sz="2000" dirty="0"/>
              <a:t>By</a:t>
            </a:r>
          </a:p>
          <a:p>
            <a:endParaRPr lang="en-US" sz="2000" dirty="0"/>
          </a:p>
          <a:p>
            <a:r>
              <a:rPr lang="en-US" sz="2300" dirty="0"/>
              <a:t>Kamran </a:t>
            </a:r>
            <a:r>
              <a:rPr lang="en-US" sz="2300" dirty="0" err="1"/>
              <a:t>Shahroudi</a:t>
            </a:r>
            <a:endParaRPr lang="en-US" sz="2300" dirty="0"/>
          </a:p>
          <a:p>
            <a:r>
              <a:rPr lang="en-US" sz="1600" dirty="0">
                <a:solidFill>
                  <a:srgbClr val="00B0F0"/>
                </a:solidFill>
              </a:rPr>
              <a:t>kami@colostate.edu</a:t>
            </a:r>
          </a:p>
          <a:p>
            <a:endParaRPr lang="en-US" sz="2000" dirty="0"/>
          </a:p>
          <a:p>
            <a:r>
              <a:rPr lang="en-US" sz="2300" dirty="0"/>
              <a:t>Raymond </a:t>
            </a:r>
            <a:r>
              <a:rPr lang="en-US" sz="2300" dirty="0" err="1"/>
              <a:t>Jonkers</a:t>
            </a:r>
            <a:endParaRPr lang="en-US" sz="2300" dirty="0"/>
          </a:p>
          <a:p>
            <a:r>
              <a:rPr lang="en-US" sz="1600" dirty="0">
                <a:solidFill>
                  <a:srgbClr val="00B0F0"/>
                </a:solidFill>
              </a:rPr>
              <a:t>ray.jonkers@merlantec.ca</a:t>
            </a:r>
          </a:p>
        </p:txBody>
      </p:sp>
      <p:sp>
        <p:nvSpPr>
          <p:cNvPr id="4" name="Subtitle 2">
            <a:extLst>
              <a:ext uri="{FF2B5EF4-FFF2-40B4-BE49-F238E27FC236}">
                <a16:creationId xmlns:a16="http://schemas.microsoft.com/office/drawing/2014/main" xmlns="" id="{EC24D637-BD25-4F8C-8320-E307E0E052FC}"/>
              </a:ext>
            </a:extLst>
          </p:cNvPr>
          <p:cNvSpPr txBox="1">
            <a:spLocks/>
          </p:cNvSpPr>
          <p:nvPr/>
        </p:nvSpPr>
        <p:spPr>
          <a:xfrm>
            <a:off x="8397240" y="6377323"/>
            <a:ext cx="2684745" cy="457200"/>
          </a:xfrm>
          <a:prstGeom prst="rect">
            <a:avLst/>
          </a:prstGeom>
        </p:spPr>
        <p:txBody>
          <a:bodyPr lIns="91408" tIns="45703" rIns="91408" bIns="45703">
            <a:noAutofit/>
          </a:bodyPr>
          <a:lstStyle>
            <a:lvl1pPr marL="462747" indent="-462747" algn="l" defTabSz="616994" rtl="0" eaLnBrk="1" latinLnBrk="0" hangingPunct="1">
              <a:lnSpc>
                <a:spcPct val="120000"/>
              </a:lnSpc>
              <a:spcBef>
                <a:spcPts val="529"/>
              </a:spcBef>
              <a:spcAft>
                <a:spcPts val="529"/>
              </a:spcAft>
              <a:buFont typeface="Arial"/>
              <a:buChar char="•"/>
              <a:defRPr sz="1600" b="0" kern="1200">
                <a:solidFill>
                  <a:schemeClr val="tx1"/>
                </a:solidFill>
                <a:latin typeface="+mn-lt"/>
                <a:ea typeface="Franklin Gothic Book" charset="0"/>
                <a:cs typeface="Franklin Gothic Book" charset="0"/>
              </a:defRPr>
            </a:lvl1pPr>
            <a:lvl2pPr marL="1002617" indent="-385622" algn="l" defTabSz="616994" rtl="0" eaLnBrk="1" latinLnBrk="0" hangingPunct="1">
              <a:lnSpc>
                <a:spcPct val="120000"/>
              </a:lnSpc>
              <a:spcBef>
                <a:spcPts val="0"/>
              </a:spcBef>
              <a:spcAft>
                <a:spcPts val="529"/>
              </a:spcAft>
              <a:buFont typeface="Arial"/>
              <a:buChar char="–"/>
              <a:defRPr sz="1400" b="0" kern="1200">
                <a:solidFill>
                  <a:schemeClr val="tx1"/>
                </a:solidFill>
                <a:latin typeface="+mn-lt"/>
                <a:ea typeface="Franklin Gothic Book" charset="0"/>
                <a:cs typeface="Franklin Gothic Book" charset="0"/>
              </a:defRPr>
            </a:lvl2pPr>
            <a:lvl3pPr marL="1542488" indent="-308496" algn="l" defTabSz="616994" rtl="0" eaLnBrk="1" latinLnBrk="0" hangingPunct="1">
              <a:lnSpc>
                <a:spcPct val="120000"/>
              </a:lnSpc>
              <a:spcBef>
                <a:spcPts val="0"/>
              </a:spcBef>
              <a:spcAft>
                <a:spcPts val="529"/>
              </a:spcAft>
              <a:buFont typeface="Arial"/>
              <a:buChar char="•"/>
              <a:defRPr sz="1400" b="0" kern="1200">
                <a:solidFill>
                  <a:schemeClr val="tx1"/>
                </a:solidFill>
                <a:latin typeface="+mn-lt"/>
                <a:ea typeface="Franklin Gothic Book" charset="0"/>
                <a:cs typeface="Franklin Gothic Book" charset="0"/>
              </a:defRPr>
            </a:lvl3pPr>
            <a:lvl4pPr marL="2159483" indent="-308496" algn="l" defTabSz="616994" rtl="0" eaLnBrk="1" latinLnBrk="0" hangingPunct="1">
              <a:lnSpc>
                <a:spcPct val="120000"/>
              </a:lnSpc>
              <a:spcBef>
                <a:spcPts val="0"/>
              </a:spcBef>
              <a:spcAft>
                <a:spcPts val="529"/>
              </a:spcAft>
              <a:buFont typeface="Arial"/>
              <a:buChar char="–"/>
              <a:defRPr sz="1400" b="0" kern="1200">
                <a:solidFill>
                  <a:schemeClr val="tx1"/>
                </a:solidFill>
                <a:latin typeface="+mn-lt"/>
                <a:ea typeface="Franklin Gothic Book" charset="0"/>
                <a:cs typeface="Franklin Gothic Book" charset="0"/>
              </a:defRPr>
            </a:lvl4pPr>
            <a:lvl5pPr marL="2776480" indent="-308496" algn="l" defTabSz="616994" rtl="0" eaLnBrk="1" latinLnBrk="0" hangingPunct="1">
              <a:spcBef>
                <a:spcPct val="20000"/>
              </a:spcBef>
              <a:buFont typeface="Arial"/>
              <a:buChar char="»"/>
              <a:defRPr sz="1500" b="0" kern="1200">
                <a:solidFill>
                  <a:schemeClr val="accent6">
                    <a:lumMod val="75000"/>
                  </a:schemeClr>
                </a:solidFill>
                <a:latin typeface="Franklin Gothic Book" charset="0"/>
                <a:ea typeface="Franklin Gothic Book" charset="0"/>
                <a:cs typeface="Franklin Gothic Book" charset="0"/>
              </a:defRPr>
            </a:lvl5pPr>
            <a:lvl6pPr marL="3393475" indent="-308496" algn="l" defTabSz="616994" rtl="0" eaLnBrk="1" latinLnBrk="0" hangingPunct="1">
              <a:spcBef>
                <a:spcPct val="20000"/>
              </a:spcBef>
              <a:buFont typeface="Arial"/>
              <a:buChar char="•"/>
              <a:defRPr sz="2700" kern="1200">
                <a:solidFill>
                  <a:schemeClr val="tx1"/>
                </a:solidFill>
                <a:latin typeface="+mn-lt"/>
                <a:ea typeface="+mn-ea"/>
                <a:cs typeface="+mn-cs"/>
              </a:defRPr>
            </a:lvl6pPr>
            <a:lvl7pPr marL="4010469" indent="-308496" algn="l" defTabSz="616994" rtl="0" eaLnBrk="1" latinLnBrk="0" hangingPunct="1">
              <a:spcBef>
                <a:spcPct val="20000"/>
              </a:spcBef>
              <a:buFont typeface="Arial"/>
              <a:buChar char="•"/>
              <a:defRPr sz="2700" kern="1200">
                <a:solidFill>
                  <a:schemeClr val="tx1"/>
                </a:solidFill>
                <a:latin typeface="+mn-lt"/>
                <a:ea typeface="+mn-ea"/>
                <a:cs typeface="+mn-cs"/>
              </a:defRPr>
            </a:lvl7pPr>
            <a:lvl8pPr marL="4627463" indent="-308496" algn="l" defTabSz="616994" rtl="0" eaLnBrk="1" latinLnBrk="0" hangingPunct="1">
              <a:spcBef>
                <a:spcPct val="20000"/>
              </a:spcBef>
              <a:buFont typeface="Arial"/>
              <a:buChar char="•"/>
              <a:defRPr sz="2700" kern="1200">
                <a:solidFill>
                  <a:schemeClr val="tx1"/>
                </a:solidFill>
                <a:latin typeface="+mn-lt"/>
                <a:ea typeface="+mn-ea"/>
                <a:cs typeface="+mn-cs"/>
              </a:defRPr>
            </a:lvl8pPr>
            <a:lvl9pPr marL="5244460" indent="-308496" algn="l" defTabSz="616994"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dirty="0">
                <a:solidFill>
                  <a:schemeClr val="bg1"/>
                </a:solidFill>
              </a:rPr>
              <a:t>28 January 2020</a:t>
            </a:r>
          </a:p>
        </p:txBody>
      </p:sp>
      <p:pic>
        <p:nvPicPr>
          <p:cNvPr id="1028" name="Picture 4" descr="Image result for concept modern warship rail gun">
            <a:extLst>
              <a:ext uri="{FF2B5EF4-FFF2-40B4-BE49-F238E27FC236}">
                <a16:creationId xmlns:a16="http://schemas.microsoft.com/office/drawing/2014/main" xmlns="" id="{A2FE9EAB-04D9-4E88-B85B-CCA82674F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643" y="29816"/>
            <a:ext cx="4205357" cy="23655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mage result for management of systems">
            <a:extLst>
              <a:ext uri="{FF2B5EF4-FFF2-40B4-BE49-F238E27FC236}">
                <a16:creationId xmlns:a16="http://schemas.microsoft.com/office/drawing/2014/main" xmlns="" id="{389F18C4-A904-4028-80C9-EFDE824C83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1335"/>
            <a:ext cx="4094922" cy="2303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03080" y="5074920"/>
            <a:ext cx="2331720" cy="369332"/>
          </a:xfrm>
          <a:prstGeom prst="rect">
            <a:avLst/>
          </a:prstGeom>
          <a:noFill/>
        </p:spPr>
        <p:txBody>
          <a:bodyPr wrap="square" rtlCol="0">
            <a:spAutoFit/>
          </a:bodyPr>
          <a:lstStyle/>
          <a:p>
            <a:endParaRPr lang="en-CA" dirty="0"/>
          </a:p>
        </p:txBody>
      </p:sp>
      <p:sp>
        <p:nvSpPr>
          <p:cNvPr id="5" name="TextBox 4"/>
          <p:cNvSpPr txBox="1"/>
          <p:nvPr/>
        </p:nvSpPr>
        <p:spPr>
          <a:xfrm>
            <a:off x="8397240" y="5730992"/>
            <a:ext cx="3794760" cy="646331"/>
          </a:xfrm>
          <a:prstGeom prst="rect">
            <a:avLst/>
          </a:prstGeom>
          <a:noFill/>
        </p:spPr>
        <p:txBody>
          <a:bodyPr wrap="square" rtlCol="0">
            <a:spAutoFit/>
          </a:bodyPr>
          <a:lstStyle/>
          <a:p>
            <a:r>
              <a:rPr lang="en-US" dirty="0">
                <a:solidFill>
                  <a:schemeClr val="bg1"/>
                </a:solidFill>
              </a:rPr>
              <a:t>Related Working Group:</a:t>
            </a:r>
          </a:p>
          <a:p>
            <a:r>
              <a:rPr lang="en-US" dirty="0">
                <a:solidFill>
                  <a:schemeClr val="bg1"/>
                </a:solidFill>
              </a:rPr>
              <a:t>MBSE Initiative; PM-SE Integration </a:t>
            </a:r>
            <a:endParaRPr lang="en-CA" dirty="0">
              <a:solidFill>
                <a:schemeClr val="bg1"/>
              </a:solidFill>
            </a:endParaRPr>
          </a:p>
        </p:txBody>
      </p:sp>
    </p:spTree>
    <p:extLst>
      <p:ext uri="{BB962C8B-B14F-4D97-AF65-F5344CB8AC3E}">
        <p14:creationId xmlns:p14="http://schemas.microsoft.com/office/powerpoint/2010/main" val="22923697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3" y="56270"/>
            <a:ext cx="11295429" cy="839903"/>
          </a:xfrm>
        </p:spPr>
        <p:txBody>
          <a:bodyPr/>
          <a:lstStyle/>
          <a:p>
            <a:pPr algn="ctr"/>
            <a:r>
              <a:rPr lang="en-US" sz="4400" dirty="0"/>
              <a:t>Exploring Linkages for PM-SE Integration</a:t>
            </a:r>
          </a:p>
        </p:txBody>
      </p:sp>
      <p:pic>
        <p:nvPicPr>
          <p:cNvPr id="4" name="Picture 2">
            <a:extLst>
              <a:ext uri="{FF2B5EF4-FFF2-40B4-BE49-F238E27FC236}">
                <a16:creationId xmlns:a16="http://schemas.microsoft.com/office/drawing/2014/main" xmlns="" id="{59791063-A46A-48BD-9BBC-CC19DDBDA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306" y="896173"/>
            <a:ext cx="6151733" cy="504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row: Curved Left 6">
            <a:extLst>
              <a:ext uri="{FF2B5EF4-FFF2-40B4-BE49-F238E27FC236}">
                <a16:creationId xmlns:a16="http://schemas.microsoft.com/office/drawing/2014/main" xmlns="" id="{A5528810-9853-4B13-A674-54286933FBF2}"/>
              </a:ext>
            </a:extLst>
          </p:cNvPr>
          <p:cNvSpPr/>
          <p:nvPr/>
        </p:nvSpPr>
        <p:spPr>
          <a:xfrm rot="5400000">
            <a:off x="5333462" y="3101043"/>
            <a:ext cx="547422" cy="5452376"/>
          </a:xfrm>
          <a:prstGeom prst="curved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96151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184DF-CB4C-4231-B982-7E67252947FA}"/>
              </a:ext>
            </a:extLst>
          </p:cNvPr>
          <p:cNvSpPr>
            <a:spLocks noGrp="1"/>
          </p:cNvSpPr>
          <p:nvPr>
            <p:ph type="title"/>
          </p:nvPr>
        </p:nvSpPr>
        <p:spPr>
          <a:xfrm>
            <a:off x="554182" y="49469"/>
            <a:ext cx="11083635" cy="676276"/>
          </a:xfrm>
        </p:spPr>
        <p:txBody>
          <a:bodyPr/>
          <a:lstStyle/>
          <a:p>
            <a:r>
              <a:rPr lang="en-US" sz="3600" dirty="0"/>
              <a:t>Case Study: Marine Integrated Power System (IPS)</a:t>
            </a:r>
          </a:p>
        </p:txBody>
      </p:sp>
      <p:sp>
        <p:nvSpPr>
          <p:cNvPr id="6" name="TextBox 5"/>
          <p:cNvSpPr txBox="1"/>
          <p:nvPr/>
        </p:nvSpPr>
        <p:spPr>
          <a:xfrm>
            <a:off x="554182" y="831562"/>
            <a:ext cx="664167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Complex integrated design with advanced technology</a:t>
            </a:r>
          </a:p>
          <a:p>
            <a:pPr marL="285750" indent="-285750">
              <a:buFont typeface="Arial" panose="020B0604020202020204" pitchFamily="34" charset="0"/>
              <a:buChar char="•"/>
            </a:pPr>
            <a:r>
              <a:rPr lang="en-US" sz="2000" dirty="0"/>
              <a:t>Need PM-SE integration to manage</a:t>
            </a:r>
            <a:endParaRPr lang="en-CA" sz="2000" dirty="0"/>
          </a:p>
        </p:txBody>
      </p:sp>
      <p:pic>
        <p:nvPicPr>
          <p:cNvPr id="14" name="Picture 13">
            <a:extLst>
              <a:ext uri="{FF2B5EF4-FFF2-40B4-BE49-F238E27FC236}">
                <a16:creationId xmlns:a16="http://schemas.microsoft.com/office/drawing/2014/main" xmlns="" id="{7D51DFC5-2416-42B1-ADBF-4CC73C1939C8}"/>
              </a:ext>
            </a:extLst>
          </p:cNvPr>
          <p:cNvPicPr>
            <a:picLocks noChangeAspect="1"/>
          </p:cNvPicPr>
          <p:nvPr/>
        </p:nvPicPr>
        <p:blipFill>
          <a:blip r:embed="rId3"/>
          <a:stretch>
            <a:fillRect/>
          </a:stretch>
        </p:blipFill>
        <p:spPr>
          <a:xfrm>
            <a:off x="6552731" y="1480913"/>
            <a:ext cx="5398008" cy="4434166"/>
          </a:xfrm>
          <a:prstGeom prst="rect">
            <a:avLst/>
          </a:prstGeom>
        </p:spPr>
      </p:pic>
      <p:pic>
        <p:nvPicPr>
          <p:cNvPr id="15" name="Picture 2" descr="Related image">
            <a:extLst>
              <a:ext uri="{FF2B5EF4-FFF2-40B4-BE49-F238E27FC236}">
                <a16:creationId xmlns:a16="http://schemas.microsoft.com/office/drawing/2014/main" xmlns="" id="{BDBF199A-1445-419A-A294-400F0F8BC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97" y="1689101"/>
            <a:ext cx="6446234" cy="426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8808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184DF-CB4C-4231-B982-7E67252947FA}"/>
              </a:ext>
            </a:extLst>
          </p:cNvPr>
          <p:cNvSpPr>
            <a:spLocks noGrp="1"/>
          </p:cNvSpPr>
          <p:nvPr>
            <p:ph type="title" idx="4294967295"/>
          </p:nvPr>
        </p:nvSpPr>
        <p:spPr>
          <a:xfrm>
            <a:off x="559435" y="115364"/>
            <a:ext cx="11083925" cy="676275"/>
          </a:xfrm>
        </p:spPr>
        <p:txBody>
          <a:bodyPr/>
          <a:lstStyle/>
          <a:p>
            <a:r>
              <a:rPr lang="en-US" sz="3600" dirty="0"/>
              <a:t>Case Study: Marine Integrated Power System (IPS)</a:t>
            </a:r>
          </a:p>
        </p:txBody>
      </p:sp>
      <p:sp>
        <p:nvSpPr>
          <p:cNvPr id="6" name="TextBox 5"/>
          <p:cNvSpPr txBox="1"/>
          <p:nvPr/>
        </p:nvSpPr>
        <p:spPr>
          <a:xfrm>
            <a:off x="554182" y="670589"/>
            <a:ext cx="5146051" cy="461665"/>
          </a:xfrm>
          <a:prstGeom prst="rect">
            <a:avLst/>
          </a:prstGeom>
          <a:noFill/>
        </p:spPr>
        <p:txBody>
          <a:bodyPr wrap="square" rtlCol="0">
            <a:spAutoFit/>
          </a:bodyPr>
          <a:lstStyle/>
          <a:p>
            <a:r>
              <a:rPr lang="en-US" sz="2400" dirty="0"/>
              <a:t>MBSE and IPS Optimization Models</a:t>
            </a:r>
            <a:endParaRPr lang="en-CA"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 y="1132254"/>
            <a:ext cx="4276898" cy="5577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xmlns="" id="{A65D302F-24D6-427E-AEFD-BA47FBB0B9DC}"/>
              </a:ext>
            </a:extLst>
          </p:cNvPr>
          <p:cNvPicPr>
            <a:picLocks noChangeAspect="1"/>
          </p:cNvPicPr>
          <p:nvPr/>
        </p:nvPicPr>
        <p:blipFill>
          <a:blip r:embed="rId4"/>
          <a:stretch>
            <a:fillRect/>
          </a:stretch>
        </p:blipFill>
        <p:spPr>
          <a:xfrm>
            <a:off x="5700233" y="791640"/>
            <a:ext cx="2807203" cy="2693279"/>
          </a:xfrm>
          <a:prstGeom prst="rect">
            <a:avLst/>
          </a:prstGeom>
          <a:ln>
            <a:solidFill>
              <a:schemeClr val="accent1"/>
            </a:solidFill>
          </a:ln>
        </p:spPr>
      </p:pic>
      <p:pic>
        <p:nvPicPr>
          <p:cNvPr id="8" name="Picture 2">
            <a:extLst>
              <a:ext uri="{FF2B5EF4-FFF2-40B4-BE49-F238E27FC236}">
                <a16:creationId xmlns:a16="http://schemas.microsoft.com/office/drawing/2014/main" xmlns="" id="{A54AE6F3-705A-4553-ABC3-4DE620B82F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6849" y="791639"/>
            <a:ext cx="2096511" cy="269328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xmlns="" id="{72853F85-FFAC-4268-8B18-78EB1FF4DEC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700233" y="3538763"/>
            <a:ext cx="5943127" cy="3170615"/>
          </a:xfrm>
          <a:prstGeom prst="rect">
            <a:avLst/>
          </a:prstGeom>
          <a:noFill/>
          <a:ln>
            <a:solidFill>
              <a:schemeClr val="accent1"/>
            </a:solidFill>
          </a:ln>
        </p:spPr>
      </p:pic>
    </p:spTree>
    <p:extLst>
      <p:ext uri="{BB962C8B-B14F-4D97-AF65-F5344CB8AC3E}">
        <p14:creationId xmlns:p14="http://schemas.microsoft.com/office/powerpoint/2010/main" val="36379964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6D4FB-71EC-49DE-9926-DEE9E8365EAC}"/>
              </a:ext>
            </a:extLst>
          </p:cNvPr>
          <p:cNvSpPr>
            <a:spLocks noGrp="1"/>
          </p:cNvSpPr>
          <p:nvPr>
            <p:ph type="title"/>
          </p:nvPr>
        </p:nvSpPr>
        <p:spPr>
          <a:xfrm>
            <a:off x="554180" y="147145"/>
            <a:ext cx="11083635" cy="530772"/>
          </a:xfrm>
        </p:spPr>
        <p:txBody>
          <a:bodyPr/>
          <a:lstStyle/>
          <a:p>
            <a:r>
              <a:rPr lang="en-US" sz="4000" dirty="0"/>
              <a:t>Model Benefits:</a:t>
            </a:r>
          </a:p>
        </p:txBody>
      </p:sp>
      <p:sp>
        <p:nvSpPr>
          <p:cNvPr id="3" name="Text Placeholder 2">
            <a:extLst>
              <a:ext uri="{FF2B5EF4-FFF2-40B4-BE49-F238E27FC236}">
                <a16:creationId xmlns:a16="http://schemas.microsoft.com/office/drawing/2014/main" xmlns="" id="{A4CF6F08-63E9-4A5C-A224-F73947EC4F53}"/>
              </a:ext>
            </a:extLst>
          </p:cNvPr>
          <p:cNvSpPr>
            <a:spLocks noGrp="1"/>
          </p:cNvSpPr>
          <p:nvPr>
            <p:ph type="body" sz="quarter" idx="4294967295"/>
          </p:nvPr>
        </p:nvSpPr>
        <p:spPr>
          <a:xfrm>
            <a:off x="168167" y="622368"/>
            <a:ext cx="11881872" cy="5557715"/>
          </a:xfrm>
        </p:spPr>
        <p:txBody>
          <a:bodyPr/>
          <a:lstStyle/>
          <a:p>
            <a:pPr marL="0" indent="0">
              <a:buNone/>
            </a:pPr>
            <a:r>
              <a:rPr lang="en-US" sz="1400" i="1" dirty="0"/>
              <a:t>Structured Recipe of Linked Models forming a Management Flight Simulator that brings PM-SE together on a common platform, using a common language, providing awareness of how system state impacts lifecycle management curves, and providing the ability to predict and influence system, project and organization behavior.  Use of this model will address challenges in complex product and project management and in PM-SE integration; it will:   </a:t>
            </a:r>
          </a:p>
          <a:p>
            <a:r>
              <a:rPr lang="en-US" dirty="0"/>
              <a:t>Improve communications and collaboration</a:t>
            </a:r>
          </a:p>
          <a:p>
            <a:r>
              <a:rPr lang="en-US" dirty="0"/>
              <a:t>Enhance early knowledge, learning and provide mental models</a:t>
            </a:r>
          </a:p>
          <a:p>
            <a:r>
              <a:rPr lang="en-US" dirty="0"/>
              <a:t>Proactively address risks and provide a risk management culture</a:t>
            </a:r>
          </a:p>
          <a:p>
            <a:r>
              <a:rPr lang="en-US" dirty="0"/>
              <a:t>Gain industry interest, promote and exploit SE and the Management Flight Simulator as a common view and application across all disciplines</a:t>
            </a:r>
          </a:p>
          <a:p>
            <a:r>
              <a:rPr lang="en-US" dirty="0"/>
              <a:t>Provide different perspectives in effectively managing system and project complexity</a:t>
            </a:r>
          </a:p>
          <a:p>
            <a:r>
              <a:rPr lang="en-US" dirty="0"/>
              <a:t>Enhance tradeoff analysis, early design analysis and identification of problems and optimize decisions  </a:t>
            </a:r>
          </a:p>
          <a:p>
            <a:r>
              <a:rPr lang="en-US" dirty="0"/>
              <a:t>Improve product quality through early knowledge, increased ease-of-change, VFI maturity, set-based design and reduced rework, and maintenance of design integrity </a:t>
            </a:r>
          </a:p>
          <a:p>
            <a:r>
              <a:rPr lang="en-US" dirty="0"/>
              <a:t>Improve project performance (reduced design change costs and schedule delays)</a:t>
            </a:r>
          </a:p>
          <a:p>
            <a:r>
              <a:rPr lang="en-US" dirty="0"/>
              <a:t>Holistically address techno-socio-economic and cultural factors, and interrelationships (project and organizational dynamics)</a:t>
            </a:r>
          </a:p>
          <a:p>
            <a:r>
              <a:rPr lang="en-US" dirty="0"/>
              <a:t>Help organizations grow and evolve in the right direction over the design lifecycle </a:t>
            </a:r>
          </a:p>
        </p:txBody>
      </p:sp>
    </p:spTree>
    <p:extLst>
      <p:ext uri="{BB962C8B-B14F-4D97-AF65-F5344CB8AC3E}">
        <p14:creationId xmlns:p14="http://schemas.microsoft.com/office/powerpoint/2010/main" val="32975976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215FE-A12D-468B-A5AB-C916FE788E11}"/>
              </a:ext>
            </a:extLst>
          </p:cNvPr>
          <p:cNvSpPr>
            <a:spLocks noGrp="1"/>
          </p:cNvSpPr>
          <p:nvPr>
            <p:ph type="title"/>
          </p:nvPr>
        </p:nvSpPr>
        <p:spPr>
          <a:xfrm>
            <a:off x="554182" y="2717867"/>
            <a:ext cx="11083635" cy="896173"/>
          </a:xfrm>
        </p:spPr>
        <p:txBody>
          <a:bodyPr/>
          <a:lstStyle/>
          <a:p>
            <a:r>
              <a:rPr lang="en-US" dirty="0"/>
              <a:t>Demo of Flight Management Simulator</a:t>
            </a:r>
          </a:p>
        </p:txBody>
      </p:sp>
    </p:spTree>
    <p:extLst>
      <p:ext uri="{BB962C8B-B14F-4D97-AF65-F5344CB8AC3E}">
        <p14:creationId xmlns:p14="http://schemas.microsoft.com/office/powerpoint/2010/main" val="1805170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F0E285DB-580A-4EB0-938E-F8DF42ED5D12}"/>
              </a:ext>
            </a:extLst>
          </p:cNvPr>
          <p:cNvSpPr>
            <a:spLocks noGrp="1"/>
          </p:cNvSpPr>
          <p:nvPr>
            <p:ph type="pic" sz="quarter" idx="10"/>
          </p:nvPr>
        </p:nvSpPr>
        <p:spPr/>
      </p:sp>
      <p:sp>
        <p:nvSpPr>
          <p:cNvPr id="2" name="Title 1"/>
          <p:cNvSpPr>
            <a:spLocks noGrp="1"/>
          </p:cNvSpPr>
          <p:nvPr>
            <p:ph type="title" idx="4294967295"/>
          </p:nvPr>
        </p:nvSpPr>
        <p:spPr>
          <a:xfrm>
            <a:off x="350729" y="87116"/>
            <a:ext cx="11083925" cy="665556"/>
          </a:xfrm>
        </p:spPr>
        <p:txBody>
          <a:bodyPr/>
          <a:lstStyle/>
          <a:p>
            <a:pPr algn="ctr"/>
            <a:r>
              <a:rPr lang="en-US" sz="3600" dirty="0"/>
              <a:t>Management Flight Simulator DSS Demo</a:t>
            </a:r>
          </a:p>
        </p:txBody>
      </p:sp>
      <p:grpSp>
        <p:nvGrpSpPr>
          <p:cNvPr id="10" name="Group 9">
            <a:extLst>
              <a:ext uri="{FF2B5EF4-FFF2-40B4-BE49-F238E27FC236}">
                <a16:creationId xmlns:a16="http://schemas.microsoft.com/office/drawing/2014/main" xmlns="" id="{166CCF61-1272-4EDF-86D3-BCDE2AF7C029}"/>
              </a:ext>
            </a:extLst>
          </p:cNvPr>
          <p:cNvGrpSpPr/>
          <p:nvPr/>
        </p:nvGrpSpPr>
        <p:grpSpPr>
          <a:xfrm>
            <a:off x="221214" y="752672"/>
            <a:ext cx="11749572" cy="5948197"/>
            <a:chOff x="221214" y="752672"/>
            <a:chExt cx="11749572" cy="5948197"/>
          </a:xfrm>
        </p:grpSpPr>
        <p:pic>
          <p:nvPicPr>
            <p:cNvPr id="6" name="Picture 5">
              <a:extLst>
                <a:ext uri="{FF2B5EF4-FFF2-40B4-BE49-F238E27FC236}">
                  <a16:creationId xmlns:a16="http://schemas.microsoft.com/office/drawing/2014/main" xmlns="" id="{CDFC9199-2B47-4934-AEF0-31BACDB51760}"/>
                </a:ext>
              </a:extLst>
            </p:cNvPr>
            <p:cNvPicPr>
              <a:picLocks noChangeAspect="1"/>
            </p:cNvPicPr>
            <p:nvPr/>
          </p:nvPicPr>
          <p:blipFill>
            <a:blip r:embed="rId3"/>
            <a:stretch>
              <a:fillRect/>
            </a:stretch>
          </p:blipFill>
          <p:spPr>
            <a:xfrm>
              <a:off x="221214" y="752672"/>
              <a:ext cx="11749572" cy="5911175"/>
            </a:xfrm>
            <a:prstGeom prst="rect">
              <a:avLst/>
            </a:prstGeom>
          </p:spPr>
        </p:pic>
        <p:sp>
          <p:nvSpPr>
            <p:cNvPr id="8" name="Oval 7">
              <a:extLst>
                <a:ext uri="{FF2B5EF4-FFF2-40B4-BE49-F238E27FC236}">
                  <a16:creationId xmlns:a16="http://schemas.microsoft.com/office/drawing/2014/main" xmlns="" id="{3FDACFC2-6149-42D2-AAB9-DA5D136F3631}"/>
                </a:ext>
              </a:extLst>
            </p:cNvPr>
            <p:cNvSpPr/>
            <p:nvPr/>
          </p:nvSpPr>
          <p:spPr>
            <a:xfrm>
              <a:off x="1968675" y="2799567"/>
              <a:ext cx="3668038" cy="1828800"/>
            </a:xfrm>
            <a:prstGeom prst="ellipse">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9F55AEFD-85B9-4DE8-876F-0C9EA2DABD00}"/>
                </a:ext>
              </a:extLst>
            </p:cNvPr>
            <p:cNvSpPr/>
            <p:nvPr/>
          </p:nvSpPr>
          <p:spPr>
            <a:xfrm>
              <a:off x="1968674" y="4872069"/>
              <a:ext cx="2891425" cy="1828800"/>
            </a:xfrm>
            <a:prstGeom prst="ellipse">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90479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0729" y="87116"/>
            <a:ext cx="11083925" cy="665556"/>
          </a:xfrm>
        </p:spPr>
        <p:txBody>
          <a:bodyPr/>
          <a:lstStyle/>
          <a:p>
            <a:pPr algn="ctr"/>
            <a:r>
              <a:rPr lang="en-US" sz="3600" dirty="0"/>
              <a:t>Management Flight Simulator DSS Demo</a:t>
            </a:r>
          </a:p>
        </p:txBody>
      </p:sp>
      <p:sp>
        <p:nvSpPr>
          <p:cNvPr id="5" name="Picture Placeholder 4">
            <a:extLst>
              <a:ext uri="{FF2B5EF4-FFF2-40B4-BE49-F238E27FC236}">
                <a16:creationId xmlns:a16="http://schemas.microsoft.com/office/drawing/2014/main" xmlns="" id="{A1A30190-20B2-42C5-A6F6-76101302D8F9}"/>
              </a:ext>
            </a:extLst>
          </p:cNvPr>
          <p:cNvSpPr>
            <a:spLocks noGrp="1"/>
          </p:cNvSpPr>
          <p:nvPr>
            <p:ph type="pic" sz="quarter" idx="10"/>
          </p:nvPr>
        </p:nvSpPr>
        <p:spPr/>
      </p:sp>
      <p:pic>
        <p:nvPicPr>
          <p:cNvPr id="10" name="Picture 9">
            <a:extLst>
              <a:ext uri="{FF2B5EF4-FFF2-40B4-BE49-F238E27FC236}">
                <a16:creationId xmlns:a16="http://schemas.microsoft.com/office/drawing/2014/main" xmlns="" id="{D49702D3-DB55-4121-AA56-746E70631EA3}"/>
              </a:ext>
            </a:extLst>
          </p:cNvPr>
          <p:cNvPicPr>
            <a:picLocks noChangeAspect="1"/>
          </p:cNvPicPr>
          <p:nvPr/>
        </p:nvPicPr>
        <p:blipFill>
          <a:blip r:embed="rId3"/>
          <a:stretch>
            <a:fillRect/>
          </a:stretch>
        </p:blipFill>
        <p:spPr>
          <a:xfrm>
            <a:off x="57163" y="992967"/>
            <a:ext cx="12077673" cy="5608249"/>
          </a:xfrm>
          <a:prstGeom prst="rect">
            <a:avLst/>
          </a:prstGeom>
        </p:spPr>
      </p:pic>
      <p:grpSp>
        <p:nvGrpSpPr>
          <p:cNvPr id="14" name="Group 13">
            <a:extLst>
              <a:ext uri="{FF2B5EF4-FFF2-40B4-BE49-F238E27FC236}">
                <a16:creationId xmlns:a16="http://schemas.microsoft.com/office/drawing/2014/main" xmlns="" id="{5900C382-EDD4-483C-A9EF-FB4A85117CE9}"/>
              </a:ext>
            </a:extLst>
          </p:cNvPr>
          <p:cNvGrpSpPr/>
          <p:nvPr/>
        </p:nvGrpSpPr>
        <p:grpSpPr>
          <a:xfrm>
            <a:off x="0" y="1490597"/>
            <a:ext cx="2931091" cy="5110619"/>
            <a:chOff x="0" y="1425879"/>
            <a:chExt cx="2931091" cy="5175337"/>
          </a:xfrm>
        </p:grpSpPr>
        <p:sp>
          <p:nvSpPr>
            <p:cNvPr id="11" name="Oval 10">
              <a:extLst>
                <a:ext uri="{FF2B5EF4-FFF2-40B4-BE49-F238E27FC236}">
                  <a16:creationId xmlns:a16="http://schemas.microsoft.com/office/drawing/2014/main" xmlns="" id="{ED858A74-5E00-4AFE-B8AF-D1F84192C8D9}"/>
                </a:ext>
              </a:extLst>
            </p:cNvPr>
            <p:cNvSpPr/>
            <p:nvPr/>
          </p:nvSpPr>
          <p:spPr>
            <a:xfrm>
              <a:off x="1" y="1425879"/>
              <a:ext cx="2931090" cy="1539377"/>
            </a:xfrm>
            <a:prstGeom prst="ellipse">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CA323800-C7B5-4AE7-9E9D-75E39B6FF7C5}"/>
                </a:ext>
              </a:extLst>
            </p:cNvPr>
            <p:cNvSpPr/>
            <p:nvPr/>
          </p:nvSpPr>
          <p:spPr>
            <a:xfrm>
              <a:off x="0" y="3970797"/>
              <a:ext cx="2931090" cy="1014561"/>
            </a:xfrm>
            <a:prstGeom prst="ellipse">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B36FA57C-BDEC-48F4-A522-DF7DBCA89378}"/>
                </a:ext>
              </a:extLst>
            </p:cNvPr>
            <p:cNvSpPr/>
            <p:nvPr/>
          </p:nvSpPr>
          <p:spPr>
            <a:xfrm>
              <a:off x="0" y="5965801"/>
              <a:ext cx="2931090" cy="635415"/>
            </a:xfrm>
            <a:prstGeom prst="ellipse">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37120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0729" y="35880"/>
            <a:ext cx="11083925" cy="716792"/>
          </a:xfrm>
        </p:spPr>
        <p:txBody>
          <a:bodyPr/>
          <a:lstStyle/>
          <a:p>
            <a:pPr algn="ctr"/>
            <a:r>
              <a:rPr lang="en-US" sz="3600" dirty="0"/>
              <a:t>Management Flight Simulator SD Model Demo</a:t>
            </a:r>
          </a:p>
        </p:txBody>
      </p:sp>
      <p:sp>
        <p:nvSpPr>
          <p:cNvPr id="5" name="Picture Placeholder 4">
            <a:extLst>
              <a:ext uri="{FF2B5EF4-FFF2-40B4-BE49-F238E27FC236}">
                <a16:creationId xmlns:a16="http://schemas.microsoft.com/office/drawing/2014/main" xmlns="" id="{A1A30190-20B2-42C5-A6F6-76101302D8F9}"/>
              </a:ext>
            </a:extLst>
          </p:cNvPr>
          <p:cNvSpPr>
            <a:spLocks noGrp="1"/>
          </p:cNvSpPr>
          <p:nvPr>
            <p:ph type="pic" sz="quarter" idx="10"/>
          </p:nvPr>
        </p:nvSpPr>
        <p:spPr>
          <a:xfrm>
            <a:off x="0" y="752672"/>
            <a:ext cx="12192000" cy="6105328"/>
          </a:xfrm>
        </p:spPr>
      </p:sp>
      <p:pic>
        <p:nvPicPr>
          <p:cNvPr id="3" name="Picture 2">
            <a:extLst>
              <a:ext uri="{FF2B5EF4-FFF2-40B4-BE49-F238E27FC236}">
                <a16:creationId xmlns:a16="http://schemas.microsoft.com/office/drawing/2014/main" xmlns="" id="{C02D7B7E-8B84-4E1C-994E-FBBB53A4E539}"/>
              </a:ext>
            </a:extLst>
          </p:cNvPr>
          <p:cNvPicPr>
            <a:picLocks noChangeAspect="1"/>
          </p:cNvPicPr>
          <p:nvPr/>
        </p:nvPicPr>
        <p:blipFill>
          <a:blip r:embed="rId3"/>
          <a:stretch>
            <a:fillRect/>
          </a:stretch>
        </p:blipFill>
        <p:spPr>
          <a:xfrm>
            <a:off x="175364" y="752672"/>
            <a:ext cx="11841271" cy="6006226"/>
          </a:xfrm>
          <a:prstGeom prst="rect">
            <a:avLst/>
          </a:prstGeom>
        </p:spPr>
      </p:pic>
    </p:spTree>
    <p:extLst>
      <p:ext uri="{BB962C8B-B14F-4D97-AF65-F5344CB8AC3E}">
        <p14:creationId xmlns:p14="http://schemas.microsoft.com/office/powerpoint/2010/main" val="9119470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59479-1B45-4AD0-B8C9-1388978DEEFB}"/>
              </a:ext>
            </a:extLst>
          </p:cNvPr>
          <p:cNvSpPr>
            <a:spLocks noGrp="1"/>
          </p:cNvSpPr>
          <p:nvPr>
            <p:ph type="title"/>
          </p:nvPr>
        </p:nvSpPr>
        <p:spPr>
          <a:xfrm>
            <a:off x="538619" y="2527542"/>
            <a:ext cx="10296395" cy="901458"/>
          </a:xfrm>
        </p:spPr>
        <p:txBody>
          <a:bodyPr/>
          <a:lstStyle/>
          <a:p>
            <a:pPr algn="ctr"/>
            <a:r>
              <a:rPr lang="en-US" dirty="0"/>
              <a:t>Survey Questionnaire</a:t>
            </a:r>
          </a:p>
        </p:txBody>
      </p:sp>
    </p:spTree>
    <p:extLst>
      <p:ext uri="{BB962C8B-B14F-4D97-AF65-F5344CB8AC3E}">
        <p14:creationId xmlns:p14="http://schemas.microsoft.com/office/powerpoint/2010/main" val="16667630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84" y="-151021"/>
            <a:ext cx="11083635" cy="839903"/>
          </a:xfrm>
        </p:spPr>
        <p:txBody>
          <a:bodyPr/>
          <a:lstStyle/>
          <a:p>
            <a:r>
              <a:rPr lang="en-US" sz="4400" dirty="0"/>
              <a:t>Validation Questions</a:t>
            </a:r>
          </a:p>
        </p:txBody>
      </p:sp>
      <p:sp>
        <p:nvSpPr>
          <p:cNvPr id="3" name="Text Placeholder 2">
            <a:extLst>
              <a:ext uri="{FF2B5EF4-FFF2-40B4-BE49-F238E27FC236}">
                <a16:creationId xmlns:a16="http://schemas.microsoft.com/office/drawing/2014/main" xmlns="" id="{00E71EA1-6BE5-4100-84E6-3A1EAA4A1FCC}"/>
              </a:ext>
            </a:extLst>
          </p:cNvPr>
          <p:cNvSpPr>
            <a:spLocks noGrp="1"/>
          </p:cNvSpPr>
          <p:nvPr>
            <p:ph type="body" sz="quarter" idx="10"/>
          </p:nvPr>
        </p:nvSpPr>
        <p:spPr>
          <a:xfrm>
            <a:off x="554182" y="688832"/>
            <a:ext cx="11083635" cy="12609792"/>
          </a:xfrm>
        </p:spPr>
        <p:txBody>
          <a:bodyPr/>
          <a:lstStyle/>
          <a:p>
            <a:pPr marL="0" indent="0">
              <a:buNone/>
            </a:pPr>
            <a:r>
              <a:rPr lang="en-US" sz="1800" dirty="0"/>
              <a:t>How do you rate (</a:t>
            </a:r>
            <a:r>
              <a:rPr lang="en-US" sz="1800" i="1" dirty="0"/>
              <a:t>Low 1 to High 5</a:t>
            </a:r>
            <a:r>
              <a:rPr lang="en-US" sz="1800" dirty="0"/>
              <a:t>) the potential of the Management Flight Simulator to:</a:t>
            </a:r>
          </a:p>
          <a:p>
            <a:pPr>
              <a:buFont typeface="+mj-lt"/>
              <a:buAutoNum type="arabicPeriod"/>
            </a:pPr>
            <a:r>
              <a:rPr lang="en-US" sz="1800" dirty="0"/>
              <a:t>improve Communication and Collaboration?</a:t>
            </a:r>
          </a:p>
          <a:p>
            <a:pPr>
              <a:buFont typeface="+mj-lt"/>
              <a:buAutoNum type="arabicPeriod"/>
            </a:pPr>
            <a:r>
              <a:rPr lang="en-US" sz="1800" dirty="0"/>
              <a:t>increase early Knowledge, Learning and provide Mental Models?   </a:t>
            </a:r>
          </a:p>
          <a:p>
            <a:pPr>
              <a:buFont typeface="+mj-lt"/>
              <a:buAutoNum type="arabicPeriod"/>
            </a:pPr>
            <a:r>
              <a:rPr lang="en-US" sz="1800" dirty="0"/>
              <a:t>proactively address risks and promote a Risk Management culture?</a:t>
            </a:r>
          </a:p>
          <a:p>
            <a:pPr>
              <a:buFont typeface="+mj-lt"/>
              <a:buAutoNum type="arabicPeriod"/>
            </a:pPr>
            <a:r>
              <a:rPr lang="en-US" sz="1800" dirty="0"/>
              <a:t>promote learning and application of Systems Engineering and its models? </a:t>
            </a:r>
          </a:p>
          <a:p>
            <a:pPr>
              <a:buFont typeface="+mj-lt"/>
              <a:buAutoNum type="arabicPeriod"/>
            </a:pPr>
            <a:r>
              <a:rPr lang="en-US" sz="1800" dirty="0"/>
              <a:t>provide different Perspectives for addressing Complexity?</a:t>
            </a:r>
          </a:p>
          <a:p>
            <a:pPr>
              <a:buFont typeface="+mj-lt"/>
              <a:buAutoNum type="arabicPeriod"/>
            </a:pPr>
            <a:r>
              <a:rPr lang="en-US" sz="1800" dirty="0"/>
              <a:t>enhance Tradeoff Analysis and Optimize design change Decisions?</a:t>
            </a:r>
          </a:p>
          <a:p>
            <a:pPr>
              <a:buFont typeface="+mj-lt"/>
              <a:buAutoNum type="arabicPeriod"/>
            </a:pPr>
            <a:r>
              <a:rPr lang="en-US" sz="1800" dirty="0"/>
              <a:t>increase Product Quality?</a:t>
            </a:r>
          </a:p>
          <a:p>
            <a:pPr>
              <a:buFont typeface="+mj-lt"/>
              <a:buAutoNum type="arabicPeriod"/>
            </a:pPr>
            <a:r>
              <a:rPr lang="en-US" sz="1800" dirty="0"/>
              <a:t>improve Project Performance and foster Continuous Improvement?</a:t>
            </a:r>
          </a:p>
          <a:p>
            <a:pPr>
              <a:buFont typeface="+mj-lt"/>
              <a:buAutoNum type="arabicPeriod"/>
            </a:pPr>
            <a:r>
              <a:rPr lang="en-US" sz="1800" dirty="0"/>
              <a:t>address techno-socio-economic and cultural factors?</a:t>
            </a:r>
          </a:p>
          <a:p>
            <a:pPr>
              <a:buFont typeface="+mj-lt"/>
              <a:buAutoNum type="arabicPeriod"/>
            </a:pPr>
            <a:r>
              <a:rPr lang="en-US" sz="1800" dirty="0"/>
              <a:t>represent real world systems, predict and analyze behavior?</a:t>
            </a:r>
          </a:p>
          <a:p>
            <a:pPr>
              <a:buFont typeface="+mj-lt"/>
              <a:buAutoNum type="arabicPeriod"/>
            </a:pPr>
            <a:r>
              <a:rPr lang="en-US" sz="1800" dirty="0"/>
              <a:t>advance the field of Systems Engineering and Project Management integration?</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 you rate the need to include higher level product information such as performance, survivability and program attributes and the impact on management curves due to product design changes? (Low 1 to High 5)</a:t>
            </a:r>
          </a:p>
          <a:p>
            <a:endParaRPr lang="en-US" dirty="0"/>
          </a:p>
          <a:p>
            <a:endParaRPr lang="en-US" dirty="0"/>
          </a:p>
          <a:p>
            <a:endParaRPr lang="en-US" dirty="0"/>
          </a:p>
        </p:txBody>
      </p:sp>
    </p:spTree>
    <p:extLst>
      <p:ext uri="{BB962C8B-B14F-4D97-AF65-F5344CB8AC3E}">
        <p14:creationId xmlns:p14="http://schemas.microsoft.com/office/powerpoint/2010/main" val="1494138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endParaRPr lang="en-CA" dirty="0"/>
          </a:p>
        </p:txBody>
      </p:sp>
      <p:sp>
        <p:nvSpPr>
          <p:cNvPr id="3" name="Text Placeholder 2"/>
          <p:cNvSpPr>
            <a:spLocks noGrp="1"/>
          </p:cNvSpPr>
          <p:nvPr>
            <p:ph type="body" sz="quarter" idx="10"/>
          </p:nvPr>
        </p:nvSpPr>
        <p:spPr>
          <a:xfrm>
            <a:off x="381000" y="1836603"/>
            <a:ext cx="11643359" cy="3694530"/>
          </a:xfrm>
        </p:spPr>
        <p:txBody>
          <a:bodyPr/>
          <a:lstStyle/>
          <a:p>
            <a:r>
              <a:rPr lang="en-US" sz="2000" dirty="0"/>
              <a:t>Advance the field of PM-SE Integration</a:t>
            </a:r>
          </a:p>
          <a:p>
            <a:r>
              <a:rPr lang="en-US" sz="2000" dirty="0"/>
              <a:t>Describe and demonstrate a novel approach and practical integrated model for PM-SE integration</a:t>
            </a:r>
          </a:p>
          <a:p>
            <a:pPr lvl="1"/>
            <a:r>
              <a:rPr lang="en-US" sz="2000" dirty="0"/>
              <a:t>We have created a model-based PM-SE Integration  Prototype called  a </a:t>
            </a:r>
            <a:r>
              <a:rPr lang="en-US" sz="2000" b="1" dirty="0"/>
              <a:t>“Management Flight  Simulator”</a:t>
            </a:r>
          </a:p>
          <a:p>
            <a:r>
              <a:rPr lang="en-US" sz="2000" dirty="0"/>
              <a:t>Describe linkages within the prototype for effective PM-SE integration and collaboration</a:t>
            </a:r>
            <a:endParaRPr lang="en-US" sz="2000" b="1" dirty="0"/>
          </a:p>
          <a:p>
            <a:r>
              <a:rPr lang="en-US" sz="2000" dirty="0"/>
              <a:t>Provide a glimpse into hopefully not the very distant future where MBSE philosophy and tools can mature to support PM-SE Integration</a:t>
            </a:r>
          </a:p>
          <a:p>
            <a:r>
              <a:rPr lang="en-US" sz="2000" dirty="0"/>
              <a:t>Obtain validation in the approach and ability of the prototype to enhance PM-SE Integration</a:t>
            </a:r>
            <a:endParaRPr lang="en-CA" sz="2000" dirty="0"/>
          </a:p>
        </p:txBody>
      </p:sp>
    </p:spTree>
    <p:extLst>
      <p:ext uri="{BB962C8B-B14F-4D97-AF65-F5344CB8AC3E}">
        <p14:creationId xmlns:p14="http://schemas.microsoft.com/office/powerpoint/2010/main" val="1790553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59479-1B45-4AD0-B8C9-1388978DEEFB}"/>
              </a:ext>
            </a:extLst>
          </p:cNvPr>
          <p:cNvSpPr>
            <a:spLocks noGrp="1"/>
          </p:cNvSpPr>
          <p:nvPr>
            <p:ph type="title"/>
          </p:nvPr>
        </p:nvSpPr>
        <p:spPr>
          <a:xfrm>
            <a:off x="554182" y="222766"/>
            <a:ext cx="11083635" cy="896173"/>
          </a:xfrm>
        </p:spPr>
        <p:txBody>
          <a:bodyPr/>
          <a:lstStyle/>
          <a:p>
            <a:r>
              <a:rPr lang="en-US" dirty="0"/>
              <a:t>Key Take-Aways</a:t>
            </a:r>
          </a:p>
        </p:txBody>
      </p:sp>
      <p:sp>
        <p:nvSpPr>
          <p:cNvPr id="3" name="Text Placeholder 2">
            <a:extLst>
              <a:ext uri="{FF2B5EF4-FFF2-40B4-BE49-F238E27FC236}">
                <a16:creationId xmlns:a16="http://schemas.microsoft.com/office/drawing/2014/main" xmlns="" id="{9F86ED78-55CD-4973-8614-39E3446284F7}"/>
              </a:ext>
            </a:extLst>
          </p:cNvPr>
          <p:cNvSpPr>
            <a:spLocks noGrp="1"/>
          </p:cNvSpPr>
          <p:nvPr>
            <p:ph type="body" sz="quarter" idx="10"/>
          </p:nvPr>
        </p:nvSpPr>
        <p:spPr>
          <a:xfrm>
            <a:off x="231648" y="1409883"/>
            <a:ext cx="11801855" cy="4719876"/>
          </a:xfrm>
        </p:spPr>
        <p:txBody>
          <a:bodyPr/>
          <a:lstStyle/>
          <a:p>
            <a:r>
              <a:rPr lang="en-US" sz="2000" dirty="0"/>
              <a:t>Disciplines get appreciation of each other’s concerns and gain different perspectives</a:t>
            </a:r>
          </a:p>
          <a:p>
            <a:r>
              <a:rPr lang="en-US" sz="2000" dirty="0"/>
              <a:t>Knowledge and Ease-of-Change are key management curves</a:t>
            </a:r>
          </a:p>
          <a:p>
            <a:r>
              <a:rPr lang="en-US" sz="2000" dirty="0"/>
              <a:t>Use of tool can get to a smarter design and smarter people</a:t>
            </a:r>
          </a:p>
          <a:p>
            <a:r>
              <a:rPr lang="en-US" sz="2000" dirty="0"/>
              <a:t>Use of the tool can help navigate complexity, leading to product and project success</a:t>
            </a:r>
          </a:p>
          <a:p>
            <a:r>
              <a:rPr lang="en-US" sz="2000" dirty="0"/>
              <a:t>What-If scenarios and impacts can be better understood before acting</a:t>
            </a:r>
          </a:p>
          <a:p>
            <a:r>
              <a:rPr lang="en-US" sz="2000" dirty="0"/>
              <a:t>Can compare predictions to real data and adjust</a:t>
            </a:r>
          </a:p>
          <a:p>
            <a:r>
              <a:rPr lang="en-US" sz="2000" dirty="0"/>
              <a:t>There is value in a systems thinking approach to linking models and information, and understanding the “Why”</a:t>
            </a:r>
          </a:p>
          <a:p>
            <a:r>
              <a:rPr lang="en-US" sz="2000" dirty="0"/>
              <a:t>With PM-SE Integration challenges, not easy to promote approach and tool, but it can be worth it</a:t>
            </a:r>
          </a:p>
        </p:txBody>
      </p:sp>
    </p:spTree>
    <p:extLst>
      <p:ext uri="{BB962C8B-B14F-4D97-AF65-F5344CB8AC3E}">
        <p14:creationId xmlns:p14="http://schemas.microsoft.com/office/powerpoint/2010/main" val="7203235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2010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82E90A-EFDF-4391-8857-96CA3C163EDD}" type="slidenum">
              <a:rPr lang="en-US" smtClean="0"/>
              <a:t>22</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954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49" y="71269"/>
            <a:ext cx="6254496" cy="853694"/>
          </a:xfrm>
        </p:spPr>
        <p:txBody>
          <a:bodyPr vert="horz" lIns="91440" tIns="45720" rIns="91440" bIns="45720" rtlCol="0" anchor="ctr">
            <a:normAutofit/>
          </a:bodyPr>
          <a:lstStyle/>
          <a:p>
            <a:pPr defTabSz="914400">
              <a:lnSpc>
                <a:spcPct val="90000"/>
              </a:lnSpc>
            </a:pPr>
            <a:r>
              <a:rPr lang="en-US" sz="4400" dirty="0">
                <a:solidFill>
                  <a:schemeClr val="tx1"/>
                </a:solidFill>
                <a:ea typeface="+mj-ea"/>
                <a:cs typeface="+mj-cs"/>
              </a:rPr>
              <a:t>Introduction and Outline</a:t>
            </a:r>
          </a:p>
        </p:txBody>
      </p:sp>
      <p:sp>
        <p:nvSpPr>
          <p:cNvPr id="3" name="Text Placeholder 2"/>
          <p:cNvSpPr>
            <a:spLocks noGrp="1"/>
          </p:cNvSpPr>
          <p:nvPr>
            <p:ph type="body" sz="quarter" idx="10"/>
          </p:nvPr>
        </p:nvSpPr>
        <p:spPr>
          <a:xfrm>
            <a:off x="400049" y="902282"/>
            <a:ext cx="9053216" cy="5310628"/>
          </a:xfrm>
        </p:spPr>
        <p:txBody>
          <a:bodyPr vert="horz" lIns="91440" tIns="45720" rIns="91440" bIns="45720" rtlCol="0">
            <a:noAutofit/>
          </a:bodyPr>
          <a:lstStyle/>
          <a:p>
            <a:r>
              <a:rPr lang="en-US" sz="2400" dirty="0"/>
              <a:t>Challenges with complex product and project management</a:t>
            </a:r>
          </a:p>
          <a:p>
            <a:r>
              <a:rPr lang="en-US" sz="2400" dirty="0"/>
              <a:t>Challenges with PM-SE Integration</a:t>
            </a:r>
          </a:p>
          <a:p>
            <a:r>
              <a:rPr lang="en-US" sz="2400" dirty="0"/>
              <a:t>Guidelines for PM-SE Integration</a:t>
            </a:r>
          </a:p>
          <a:p>
            <a:r>
              <a:rPr lang="en-US" sz="2400" dirty="0"/>
              <a:t>Novel approach to linking SE models and lifecycle management curves</a:t>
            </a:r>
          </a:p>
          <a:p>
            <a:r>
              <a:rPr lang="en-US" sz="2400" dirty="0"/>
              <a:t>Practical model and flight management simulator for PM-SEI based on an integrated power system (non-toy application)</a:t>
            </a:r>
          </a:p>
          <a:p>
            <a:r>
              <a:rPr lang="en-US" sz="2400" dirty="0"/>
              <a:t>Return on investment using approach, model and simulator </a:t>
            </a:r>
          </a:p>
          <a:p>
            <a:r>
              <a:rPr lang="en-US" sz="2400" dirty="0"/>
              <a:t>Need to validate framework and approach by getting Q&amp;A feedback from a broader set of PM &amp; SE Experts</a:t>
            </a:r>
            <a:endParaRPr lang="en-US" sz="1400" b="1" u="sng" dirty="0"/>
          </a:p>
          <a:p>
            <a:pPr marL="0" indent="0">
              <a:buNone/>
            </a:pPr>
            <a:endParaRPr lang="en-US" sz="1400" b="1" u="sng" dirty="0"/>
          </a:p>
          <a:p>
            <a:pPr marL="0" indent="0">
              <a:buNone/>
            </a:pPr>
            <a:endParaRPr lang="en-US" sz="1400" b="1" u="sng" dirty="0"/>
          </a:p>
          <a:p>
            <a:pPr marL="0" indent="0">
              <a:buNone/>
            </a:pPr>
            <a:r>
              <a:rPr lang="en-US" sz="1400" u="sng" dirty="0"/>
              <a:t>Award Winning Paper IEEE </a:t>
            </a:r>
            <a:r>
              <a:rPr lang="en-US" sz="1400" u="sng" dirty="0" err="1"/>
              <a:t>SysCon</a:t>
            </a:r>
            <a:r>
              <a:rPr lang="en-US" sz="1400" u="sng" dirty="0"/>
              <a:t>:</a:t>
            </a:r>
            <a:endParaRPr lang="en-US" sz="1400" dirty="0"/>
          </a:p>
          <a:p>
            <a:pPr marL="0" indent="0">
              <a:buNone/>
            </a:pPr>
            <a:r>
              <a:rPr lang="en-US" sz="1400" dirty="0"/>
              <a:t>“Reducing the Costs of Engineering Design Changes Through Adoption of a </a:t>
            </a:r>
          </a:p>
          <a:p>
            <a:pPr marL="0" indent="0">
              <a:buNone/>
            </a:pPr>
            <a:r>
              <a:rPr lang="en-US" sz="1400" dirty="0"/>
              <a:t>Decision Support and Knowledge Management System Early in the Design”</a:t>
            </a:r>
          </a:p>
          <a:p>
            <a:pPr marL="0" indent="0">
              <a:buNone/>
            </a:pPr>
            <a:r>
              <a:rPr lang="en-US" sz="1400" b="1" dirty="0">
                <a:solidFill>
                  <a:srgbClr val="00B0F0"/>
                </a:solidFill>
              </a:rPr>
              <a:t>Link to Article:</a:t>
            </a:r>
            <a:r>
              <a:rPr lang="en-US" sz="1400" dirty="0">
                <a:solidFill>
                  <a:srgbClr val="00B0F0"/>
                </a:solidFill>
              </a:rPr>
              <a:t> </a:t>
            </a:r>
            <a:r>
              <a:rPr lang="en-US" sz="1400" u="sng" dirty="0">
                <a:solidFill>
                  <a:srgbClr val="00B0F0"/>
                </a:solidFill>
                <a:hlinkClick r:id="rId3">
                  <a:extLst>
                    <a:ext uri="{A12FA001-AC4F-418D-AE19-62706E023703}">
                      <ahyp:hlinkClr xmlns:ahyp="http://schemas.microsoft.com/office/drawing/2018/hyperlinkcolor" xmlns="" val="tx"/>
                    </a:ext>
                  </a:extLst>
                </a:hlinkClick>
              </a:rPr>
              <a:t>https://ieeexplore.ieee.org/document/8836740</a:t>
            </a:r>
            <a:endParaRPr lang="en-US" sz="1400" dirty="0">
              <a:solidFill>
                <a:srgbClr val="00B0F0"/>
              </a:solidFill>
            </a:endParaRPr>
          </a:p>
          <a:p>
            <a:pPr marL="0" indent="0" defTabSz="914400">
              <a:lnSpc>
                <a:spcPct val="90000"/>
              </a:lnSpc>
              <a:spcBef>
                <a:spcPts val="300"/>
              </a:spcBef>
              <a:spcAft>
                <a:spcPts val="300"/>
              </a:spcAft>
              <a:buNone/>
            </a:pPr>
            <a:endParaRPr lang="en-US" sz="1400" dirty="0">
              <a:ea typeface="+mn-ea"/>
              <a:cs typeface="+mn-cs"/>
            </a:endParaRPr>
          </a:p>
        </p:txBody>
      </p:sp>
      <p:pic>
        <p:nvPicPr>
          <p:cNvPr id="7" name="Picture 6">
            <a:extLst>
              <a:ext uri="{FF2B5EF4-FFF2-40B4-BE49-F238E27FC236}">
                <a16:creationId xmlns:a16="http://schemas.microsoft.com/office/drawing/2014/main" xmlns="" id="{91C907C9-FEB9-42B9-AE5D-DC166B7BDD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78"/>
          <a:stretch/>
        </p:blipFill>
        <p:spPr>
          <a:xfrm>
            <a:off x="10442799" y="3817627"/>
            <a:ext cx="1169128" cy="1728087"/>
          </a:xfrm>
          <a:prstGeom prst="rect">
            <a:avLst/>
          </a:prstGeom>
        </p:spPr>
      </p:pic>
      <p:sp>
        <p:nvSpPr>
          <p:cNvPr id="8" name="TextBox 7">
            <a:extLst>
              <a:ext uri="{FF2B5EF4-FFF2-40B4-BE49-F238E27FC236}">
                <a16:creationId xmlns:a16="http://schemas.microsoft.com/office/drawing/2014/main" xmlns="" id="{E225ACF1-5BCE-4D18-BD95-ECE0BA02E6CA}"/>
              </a:ext>
            </a:extLst>
          </p:cNvPr>
          <p:cNvSpPr txBox="1"/>
          <p:nvPr/>
        </p:nvSpPr>
        <p:spPr>
          <a:xfrm>
            <a:off x="10059966" y="5587230"/>
            <a:ext cx="1905000" cy="523220"/>
          </a:xfrm>
          <a:prstGeom prst="rect">
            <a:avLst/>
          </a:prstGeom>
          <a:noFill/>
        </p:spPr>
        <p:txBody>
          <a:bodyPr wrap="square" rtlCol="0">
            <a:spAutoFit/>
          </a:bodyPr>
          <a:lstStyle/>
          <a:p>
            <a:pPr algn="ctr"/>
            <a:r>
              <a:rPr lang="en-US" sz="1400" dirty="0"/>
              <a:t>Raymond Jonkers</a:t>
            </a:r>
          </a:p>
          <a:p>
            <a:pPr algn="ctr"/>
            <a:r>
              <a:rPr lang="en-US" sz="1400" dirty="0"/>
              <a:t>CSU PhD Candidate</a:t>
            </a:r>
          </a:p>
        </p:txBody>
      </p:sp>
      <p:pic>
        <p:nvPicPr>
          <p:cNvPr id="6" name="Picture 7" descr="IMG_281">
            <a:extLst>
              <a:ext uri="{FF2B5EF4-FFF2-40B4-BE49-F238E27FC236}">
                <a16:creationId xmlns:a16="http://schemas.microsoft.com/office/drawing/2014/main" xmlns="" id="{911CCD91-2738-4814-8E5D-183F67D5A6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2799" y="902282"/>
            <a:ext cx="1139334" cy="171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627AD26B-801B-47AC-BC0F-53B2CC67E0F8}"/>
              </a:ext>
            </a:extLst>
          </p:cNvPr>
          <p:cNvSpPr txBox="1"/>
          <p:nvPr/>
        </p:nvSpPr>
        <p:spPr>
          <a:xfrm>
            <a:off x="9572255" y="2775837"/>
            <a:ext cx="2634641" cy="738664"/>
          </a:xfrm>
          <a:prstGeom prst="rect">
            <a:avLst/>
          </a:prstGeom>
          <a:noFill/>
        </p:spPr>
        <p:txBody>
          <a:bodyPr wrap="square" rtlCol="0">
            <a:spAutoFit/>
          </a:bodyPr>
          <a:lstStyle/>
          <a:p>
            <a:pPr algn="ctr"/>
            <a:r>
              <a:rPr lang="en-US" sz="1400" dirty="0"/>
              <a:t>Kamran </a:t>
            </a:r>
            <a:r>
              <a:rPr lang="en-US" sz="1400" dirty="0" err="1"/>
              <a:t>Eftekihari</a:t>
            </a:r>
            <a:r>
              <a:rPr lang="en-US" sz="1400" dirty="0"/>
              <a:t> </a:t>
            </a:r>
            <a:r>
              <a:rPr lang="en-US" sz="1400" dirty="0" err="1"/>
              <a:t>Shahroudi</a:t>
            </a:r>
            <a:endParaRPr lang="en-US" sz="1400" dirty="0"/>
          </a:p>
          <a:p>
            <a:pPr algn="ctr"/>
            <a:r>
              <a:rPr lang="en-US" sz="1400" dirty="0"/>
              <a:t>Principal SE and Manager</a:t>
            </a:r>
          </a:p>
          <a:p>
            <a:pPr algn="ctr"/>
            <a:r>
              <a:rPr lang="en-US" sz="1400" dirty="0"/>
              <a:t>Woodward Inc. </a:t>
            </a:r>
          </a:p>
        </p:txBody>
      </p:sp>
    </p:spTree>
    <p:extLst>
      <p:ext uri="{BB962C8B-B14F-4D97-AF65-F5344CB8AC3E}">
        <p14:creationId xmlns:p14="http://schemas.microsoft.com/office/powerpoint/2010/main" val="2451568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68" y="152441"/>
            <a:ext cx="11812044" cy="686015"/>
          </a:xfrm>
        </p:spPr>
        <p:txBody>
          <a:bodyPr/>
          <a:lstStyle/>
          <a:p>
            <a:r>
              <a:rPr lang="en-US" sz="3400" dirty="0"/>
              <a:t>Challenges with Complex Product and Project Management</a:t>
            </a:r>
          </a:p>
        </p:txBody>
      </p:sp>
      <p:sp>
        <p:nvSpPr>
          <p:cNvPr id="3" name="Text Placeholder 2"/>
          <p:cNvSpPr>
            <a:spLocks noGrp="1"/>
          </p:cNvSpPr>
          <p:nvPr>
            <p:ph type="body" sz="quarter" idx="10"/>
          </p:nvPr>
        </p:nvSpPr>
        <p:spPr>
          <a:xfrm>
            <a:off x="225468" y="838456"/>
            <a:ext cx="11473842" cy="5186563"/>
          </a:xfrm>
        </p:spPr>
        <p:txBody>
          <a:bodyPr/>
          <a:lstStyle/>
          <a:p>
            <a:pPr>
              <a:lnSpc>
                <a:spcPct val="100000"/>
              </a:lnSpc>
              <a:spcBef>
                <a:spcPts val="300"/>
              </a:spcBef>
              <a:spcAft>
                <a:spcPts val="300"/>
              </a:spcAft>
            </a:pPr>
            <a:r>
              <a:rPr lang="en-US" sz="2000" dirty="0"/>
              <a:t>Continued Product and Project Failures:</a:t>
            </a:r>
          </a:p>
          <a:p>
            <a:pPr lvl="1">
              <a:lnSpc>
                <a:spcPct val="100000"/>
              </a:lnSpc>
              <a:spcBef>
                <a:spcPts val="300"/>
              </a:spcBef>
              <a:spcAft>
                <a:spcPts val="300"/>
              </a:spcAft>
            </a:pPr>
            <a:r>
              <a:rPr lang="en-US" dirty="0"/>
              <a:t>Over 60% of complex projects experience cost overruns and delays</a:t>
            </a:r>
            <a:r>
              <a:rPr lang="en-US" baseline="30000" dirty="0"/>
              <a:t>1</a:t>
            </a:r>
            <a:endParaRPr lang="en-US" dirty="0"/>
          </a:p>
          <a:p>
            <a:pPr lvl="1">
              <a:lnSpc>
                <a:spcPct val="100000"/>
              </a:lnSpc>
              <a:spcBef>
                <a:spcPts val="300"/>
              </a:spcBef>
              <a:spcAft>
                <a:spcPts val="300"/>
              </a:spcAft>
            </a:pPr>
            <a:r>
              <a:rPr lang="en-US" dirty="0"/>
              <a:t>Organizational and project dynamics have not been understood until it is too late</a:t>
            </a:r>
            <a:r>
              <a:rPr lang="en-US" baseline="30000" dirty="0"/>
              <a:t>1</a:t>
            </a:r>
            <a:r>
              <a:rPr lang="en-US" dirty="0"/>
              <a:t> </a:t>
            </a:r>
          </a:p>
          <a:p>
            <a:pPr>
              <a:lnSpc>
                <a:spcPct val="100000"/>
              </a:lnSpc>
              <a:spcBef>
                <a:spcPts val="300"/>
              </a:spcBef>
              <a:spcAft>
                <a:spcPts val="300"/>
              </a:spcAft>
            </a:pPr>
            <a:r>
              <a:rPr lang="en-US" sz="2000" dirty="0"/>
              <a:t>Design Changes and New Technology:</a:t>
            </a:r>
          </a:p>
          <a:p>
            <a:pPr lvl="1">
              <a:lnSpc>
                <a:spcPct val="100000"/>
              </a:lnSpc>
              <a:spcBef>
                <a:spcPts val="300"/>
              </a:spcBef>
              <a:spcAft>
                <a:spcPts val="300"/>
              </a:spcAft>
            </a:pPr>
            <a:r>
              <a:rPr lang="en-US" dirty="0"/>
              <a:t>Misinterpretation, inconsistent, unstable requirements and specifications</a:t>
            </a:r>
          </a:p>
          <a:p>
            <a:pPr lvl="1">
              <a:lnSpc>
                <a:spcPct val="100000"/>
              </a:lnSpc>
              <a:spcBef>
                <a:spcPts val="300"/>
              </a:spcBef>
              <a:spcAft>
                <a:spcPts val="300"/>
              </a:spcAft>
            </a:pPr>
            <a:r>
              <a:rPr lang="en-US" dirty="0"/>
              <a:t>Increased number of design changes and just-in-time technology for defense projects </a:t>
            </a:r>
          </a:p>
          <a:p>
            <a:pPr lvl="1">
              <a:lnSpc>
                <a:spcPct val="100000"/>
              </a:lnSpc>
              <a:spcBef>
                <a:spcPts val="300"/>
              </a:spcBef>
              <a:spcAft>
                <a:spcPts val="300"/>
              </a:spcAft>
            </a:pPr>
            <a:r>
              <a:rPr lang="en-US" dirty="0"/>
              <a:t>Late design changes cost 80X by CDR</a:t>
            </a:r>
            <a:r>
              <a:rPr lang="en-US" baseline="30000" dirty="0"/>
              <a:t>2</a:t>
            </a:r>
            <a:endParaRPr lang="en-US" dirty="0"/>
          </a:p>
          <a:p>
            <a:pPr lvl="1">
              <a:lnSpc>
                <a:spcPct val="100000"/>
              </a:lnSpc>
              <a:spcBef>
                <a:spcPts val="300"/>
              </a:spcBef>
              <a:spcAft>
                <a:spcPts val="300"/>
              </a:spcAft>
            </a:pPr>
            <a:r>
              <a:rPr lang="en-US" dirty="0"/>
              <a:t>Rework and changes can consume 30% to 70% of design effort</a:t>
            </a:r>
            <a:r>
              <a:rPr lang="en-US" baseline="30000" dirty="0"/>
              <a:t>3</a:t>
            </a:r>
            <a:endParaRPr lang="en-US" dirty="0"/>
          </a:p>
          <a:p>
            <a:pPr lvl="1">
              <a:lnSpc>
                <a:spcPct val="100000"/>
              </a:lnSpc>
              <a:spcBef>
                <a:spcPts val="300"/>
              </a:spcBef>
              <a:spcAft>
                <a:spcPts val="300"/>
              </a:spcAft>
            </a:pPr>
            <a:r>
              <a:rPr lang="en-US" dirty="0"/>
              <a:t>Changes can consume up to 70% of production capacity</a:t>
            </a:r>
            <a:r>
              <a:rPr lang="en-US" baseline="30000" dirty="0"/>
              <a:t>4</a:t>
            </a:r>
            <a:endParaRPr lang="en-US" dirty="0"/>
          </a:p>
          <a:p>
            <a:pPr lvl="1">
              <a:lnSpc>
                <a:spcPct val="100000"/>
              </a:lnSpc>
              <a:spcBef>
                <a:spcPts val="300"/>
              </a:spcBef>
              <a:spcAft>
                <a:spcPts val="300"/>
              </a:spcAft>
            </a:pPr>
            <a:r>
              <a:rPr lang="en-US" dirty="0"/>
              <a:t>Two thirds of all design changes could be prevented by better communication and integration</a:t>
            </a:r>
            <a:r>
              <a:rPr lang="en-US" baseline="30000" dirty="0"/>
              <a:t>4</a:t>
            </a:r>
            <a:endParaRPr lang="en-US" dirty="0"/>
          </a:p>
          <a:p>
            <a:pPr lvl="1">
              <a:lnSpc>
                <a:spcPct val="100000"/>
              </a:lnSpc>
              <a:spcBef>
                <a:spcPts val="300"/>
              </a:spcBef>
              <a:spcAft>
                <a:spcPts val="300"/>
              </a:spcAft>
            </a:pPr>
            <a:r>
              <a:rPr lang="en-US" dirty="0"/>
              <a:t>Warship program cost overruns and delays attributed to new technology and integration issues</a:t>
            </a:r>
            <a:r>
              <a:rPr lang="en-US" baseline="30000" dirty="0"/>
              <a:t>5</a:t>
            </a:r>
            <a:endParaRPr lang="en-US" dirty="0"/>
          </a:p>
          <a:p>
            <a:pPr>
              <a:lnSpc>
                <a:spcPct val="100000"/>
              </a:lnSpc>
              <a:spcBef>
                <a:spcPts val="300"/>
              </a:spcBef>
              <a:spcAft>
                <a:spcPts val="300"/>
              </a:spcAft>
            </a:pPr>
            <a:r>
              <a:rPr lang="en-US" sz="2000" dirty="0"/>
              <a:t>Increased System and Project complexity (ambiguity and uncertainty)</a:t>
            </a:r>
          </a:p>
          <a:p>
            <a:pPr lvl="1">
              <a:lnSpc>
                <a:spcPct val="100000"/>
              </a:lnSpc>
              <a:spcBef>
                <a:spcPts val="300"/>
              </a:spcBef>
              <a:spcAft>
                <a:spcPts val="300"/>
              </a:spcAft>
            </a:pPr>
            <a:r>
              <a:rPr lang="en-US" dirty="0"/>
              <a:t>Reactive fire-fighting and lack of proactive risk management</a:t>
            </a:r>
            <a:r>
              <a:rPr lang="en-US" baseline="30000" dirty="0"/>
              <a:t>1</a:t>
            </a:r>
            <a:endParaRPr lang="en-US" dirty="0"/>
          </a:p>
          <a:p>
            <a:pPr lvl="1">
              <a:lnSpc>
                <a:spcPct val="100000"/>
              </a:lnSpc>
              <a:spcBef>
                <a:spcPts val="300"/>
              </a:spcBef>
              <a:spcAft>
                <a:spcPts val="300"/>
              </a:spcAft>
            </a:pPr>
            <a:r>
              <a:rPr lang="en-US" dirty="0"/>
              <a:t>Increased amount of information, 20% of designers’ time is spent searching for information</a:t>
            </a:r>
            <a:r>
              <a:rPr lang="en-US" baseline="30000" dirty="0"/>
              <a:t>6</a:t>
            </a:r>
            <a:endParaRPr lang="en-US" dirty="0"/>
          </a:p>
          <a:p>
            <a:pPr lvl="1">
              <a:lnSpc>
                <a:spcPct val="100000"/>
              </a:lnSpc>
              <a:spcBef>
                <a:spcPts val="300"/>
              </a:spcBef>
              <a:spcAft>
                <a:spcPts val="300"/>
              </a:spcAft>
            </a:pPr>
            <a:r>
              <a:rPr lang="en-US" dirty="0"/>
              <a:t>60% to 80% lifecycle costs committed by PDR with lack of knowledge</a:t>
            </a:r>
            <a:r>
              <a:rPr lang="en-US" baseline="30000" dirty="0"/>
              <a:t>6</a:t>
            </a:r>
            <a:endParaRPr lang="en-US" dirty="0"/>
          </a:p>
          <a:p>
            <a:pPr>
              <a:lnSpc>
                <a:spcPct val="100000"/>
              </a:lnSpc>
              <a:spcBef>
                <a:spcPts val="300"/>
              </a:spcBef>
              <a:spcAft>
                <a:spcPts val="300"/>
              </a:spcAft>
            </a:pPr>
            <a:r>
              <a:rPr lang="en-US" sz="2000" dirty="0"/>
              <a:t>Poor program management, performance management, acquisition and contracting practices</a:t>
            </a:r>
            <a:r>
              <a:rPr lang="en-US" sz="2000" baseline="30000" dirty="0"/>
              <a:t> 1</a:t>
            </a:r>
            <a:endParaRPr lang="en-US" sz="2000" dirty="0"/>
          </a:p>
        </p:txBody>
      </p:sp>
    </p:spTree>
    <p:extLst>
      <p:ext uri="{BB962C8B-B14F-4D97-AF65-F5344CB8AC3E}">
        <p14:creationId xmlns:p14="http://schemas.microsoft.com/office/powerpoint/2010/main" val="5133410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173917"/>
            <a:ext cx="11083635" cy="839903"/>
          </a:xfrm>
        </p:spPr>
        <p:txBody>
          <a:bodyPr/>
          <a:lstStyle/>
          <a:p>
            <a:r>
              <a:rPr lang="en-US" sz="4400" dirty="0"/>
              <a:t>Challenges with PM-SE Integration</a:t>
            </a:r>
          </a:p>
        </p:txBody>
      </p:sp>
      <p:sp>
        <p:nvSpPr>
          <p:cNvPr id="3" name="Text Placeholder 2"/>
          <p:cNvSpPr>
            <a:spLocks noGrp="1"/>
          </p:cNvSpPr>
          <p:nvPr>
            <p:ph type="body" sz="quarter" idx="10"/>
          </p:nvPr>
        </p:nvSpPr>
        <p:spPr>
          <a:xfrm>
            <a:off x="396240" y="1097281"/>
            <a:ext cx="11317778" cy="4625555"/>
          </a:xfrm>
        </p:spPr>
        <p:txBody>
          <a:bodyPr/>
          <a:lstStyle/>
          <a:p>
            <a:pPr>
              <a:lnSpc>
                <a:spcPct val="100000"/>
              </a:lnSpc>
              <a:spcBef>
                <a:spcPts val="300"/>
              </a:spcBef>
              <a:spcAft>
                <a:spcPts val="300"/>
              </a:spcAft>
            </a:pPr>
            <a:r>
              <a:rPr lang="en-US" sz="2000" dirty="0"/>
              <a:t>Only 16% of organizations are fully integrated</a:t>
            </a:r>
            <a:r>
              <a:rPr lang="en-US" sz="2000" baseline="30000" dirty="0"/>
              <a:t>1</a:t>
            </a:r>
            <a:endParaRPr lang="en-US" sz="2000" dirty="0"/>
          </a:p>
          <a:p>
            <a:pPr>
              <a:lnSpc>
                <a:spcPct val="100000"/>
              </a:lnSpc>
              <a:spcBef>
                <a:spcPts val="300"/>
              </a:spcBef>
              <a:spcAft>
                <a:spcPts val="300"/>
              </a:spcAft>
            </a:pPr>
            <a:r>
              <a:rPr lang="en-US" sz="2000" dirty="0"/>
              <a:t>Several disparate practices, processes and standards (</a:t>
            </a:r>
            <a:r>
              <a:rPr lang="en-US" sz="2000" dirty="0" err="1"/>
              <a:t>SEBoK</a:t>
            </a:r>
            <a:r>
              <a:rPr lang="en-US" sz="2000" dirty="0"/>
              <a:t>, </a:t>
            </a:r>
            <a:r>
              <a:rPr lang="en-US" sz="2000" dirty="0" err="1"/>
              <a:t>PMBoK</a:t>
            </a:r>
            <a:r>
              <a:rPr lang="en-US" sz="2000" dirty="0"/>
              <a:t>, </a:t>
            </a:r>
            <a:r>
              <a:rPr lang="en-US" sz="2000" dirty="0" err="1"/>
              <a:t>BABoK</a:t>
            </a:r>
            <a:r>
              <a:rPr lang="en-US" sz="2000" dirty="0"/>
              <a:t>, </a:t>
            </a:r>
            <a:r>
              <a:rPr lang="en-US" sz="2000" dirty="0" err="1"/>
              <a:t>EMBoK</a:t>
            </a:r>
            <a:r>
              <a:rPr lang="en-US" sz="2000" dirty="0"/>
              <a:t>)</a:t>
            </a:r>
          </a:p>
          <a:p>
            <a:pPr>
              <a:lnSpc>
                <a:spcPct val="100000"/>
              </a:lnSpc>
              <a:spcBef>
                <a:spcPts val="300"/>
              </a:spcBef>
              <a:spcAft>
                <a:spcPts val="300"/>
              </a:spcAft>
            </a:pPr>
            <a:r>
              <a:rPr lang="en-US" sz="2000" dirty="0"/>
              <a:t>Different engineer versus corporate management values and loyalty</a:t>
            </a:r>
          </a:p>
          <a:p>
            <a:pPr>
              <a:lnSpc>
                <a:spcPct val="100000"/>
              </a:lnSpc>
              <a:spcBef>
                <a:spcPts val="300"/>
              </a:spcBef>
              <a:spcAft>
                <a:spcPts val="300"/>
              </a:spcAft>
            </a:pPr>
            <a:r>
              <a:rPr lang="en-US" sz="2000" dirty="0"/>
              <a:t>Unproductive tension between PM and SE disciplines that extends to other disciplines</a:t>
            </a:r>
          </a:p>
          <a:p>
            <a:pPr>
              <a:lnSpc>
                <a:spcPct val="100000"/>
              </a:lnSpc>
              <a:spcBef>
                <a:spcPts val="300"/>
              </a:spcBef>
              <a:spcAft>
                <a:spcPts val="300"/>
              </a:spcAft>
            </a:pPr>
            <a:r>
              <a:rPr lang="en-US" sz="2000" dirty="0"/>
              <a:t>Theoretical PM-SE integration guidelines but no practical integrated model to help bring disciplines together</a:t>
            </a:r>
          </a:p>
          <a:p>
            <a:pPr>
              <a:lnSpc>
                <a:spcPct val="100000"/>
              </a:lnSpc>
              <a:spcBef>
                <a:spcPts val="300"/>
              </a:spcBef>
              <a:spcAft>
                <a:spcPts val="300"/>
              </a:spcAft>
            </a:pPr>
            <a:r>
              <a:rPr lang="en-US" sz="2000" dirty="0"/>
              <a:t>Siloed use of discipline specific models and tools, need to utilize broad knowledge base</a:t>
            </a:r>
          </a:p>
          <a:p>
            <a:pPr>
              <a:lnSpc>
                <a:spcPct val="100000"/>
              </a:lnSpc>
              <a:spcBef>
                <a:spcPts val="300"/>
              </a:spcBef>
              <a:spcAft>
                <a:spcPts val="300"/>
              </a:spcAft>
            </a:pPr>
            <a:r>
              <a:rPr lang="en-US" sz="2000" dirty="0"/>
              <a:t>Techno-socio-economic and cultural factors not captured in decision models</a:t>
            </a:r>
          </a:p>
          <a:p>
            <a:pPr>
              <a:lnSpc>
                <a:spcPct val="100000"/>
              </a:lnSpc>
              <a:spcBef>
                <a:spcPts val="300"/>
              </a:spcBef>
              <a:spcAft>
                <a:spcPts val="300"/>
              </a:spcAft>
            </a:pPr>
            <a:r>
              <a:rPr lang="en-US" sz="2000" dirty="0"/>
              <a:t>Some models aimed at integration but no universal fit for all programs</a:t>
            </a:r>
          </a:p>
          <a:p>
            <a:pPr>
              <a:lnSpc>
                <a:spcPct val="100000"/>
              </a:lnSpc>
              <a:spcBef>
                <a:spcPts val="300"/>
              </a:spcBef>
              <a:spcAft>
                <a:spcPts val="300"/>
              </a:spcAft>
            </a:pPr>
            <a:r>
              <a:rPr lang="en-US" sz="2000" dirty="0"/>
              <a:t>Several design models do not capture aspects of time and social sciences</a:t>
            </a:r>
            <a:r>
              <a:rPr lang="en-US" sz="2000" baseline="30000" dirty="0"/>
              <a:t>2</a:t>
            </a:r>
            <a:endParaRPr lang="en-US" sz="2000" dirty="0"/>
          </a:p>
          <a:p>
            <a:pPr>
              <a:lnSpc>
                <a:spcPct val="100000"/>
              </a:lnSpc>
              <a:spcBef>
                <a:spcPts val="300"/>
              </a:spcBef>
              <a:spcAft>
                <a:spcPts val="300"/>
              </a:spcAft>
            </a:pPr>
            <a:r>
              <a:rPr lang="en-US" sz="2000" dirty="0"/>
              <a:t>Very low percentage of high-technology organizations utilize MBSE and SE models</a:t>
            </a:r>
            <a:r>
              <a:rPr lang="en-US" sz="2000" baseline="30000" dirty="0"/>
              <a:t>3</a:t>
            </a:r>
            <a:endParaRPr lang="en-US" sz="2000" dirty="0"/>
          </a:p>
          <a:p>
            <a:pPr>
              <a:lnSpc>
                <a:spcPct val="100000"/>
              </a:lnSpc>
              <a:spcBef>
                <a:spcPts val="300"/>
              </a:spcBef>
              <a:spcAft>
                <a:spcPts val="300"/>
              </a:spcAft>
            </a:pPr>
            <a:r>
              <a:rPr lang="en-US" sz="2000" dirty="0"/>
              <a:t>Misalignment of enterprise, culture, competency, knowledge, and non-integrated processes</a:t>
            </a:r>
            <a:r>
              <a:rPr lang="en-US" sz="2000" baseline="30000" dirty="0"/>
              <a:t>1</a:t>
            </a:r>
            <a:r>
              <a:rPr lang="en-US" sz="2000" dirty="0"/>
              <a:t> </a:t>
            </a:r>
            <a:endParaRPr lang="en-US" sz="1800" dirty="0"/>
          </a:p>
        </p:txBody>
      </p:sp>
    </p:spTree>
    <p:extLst>
      <p:ext uri="{BB962C8B-B14F-4D97-AF65-F5344CB8AC3E}">
        <p14:creationId xmlns:p14="http://schemas.microsoft.com/office/powerpoint/2010/main" val="4589536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259450"/>
            <a:ext cx="11624151" cy="716792"/>
          </a:xfrm>
        </p:spPr>
        <p:txBody>
          <a:bodyPr/>
          <a:lstStyle/>
          <a:p>
            <a:pPr algn="ctr"/>
            <a:r>
              <a:rPr lang="en-US" sz="3600" dirty="0"/>
              <a:t>PM-SE and Management System Integration Guidelines</a:t>
            </a:r>
          </a:p>
        </p:txBody>
      </p:sp>
      <p:graphicFrame>
        <p:nvGraphicFramePr>
          <p:cNvPr id="4" name="Table 4">
            <a:extLst>
              <a:ext uri="{FF2B5EF4-FFF2-40B4-BE49-F238E27FC236}">
                <a16:creationId xmlns:a16="http://schemas.microsoft.com/office/drawing/2014/main" xmlns="" id="{012A6C05-FDE3-4B0D-A9E6-172B1D04A633}"/>
              </a:ext>
            </a:extLst>
          </p:cNvPr>
          <p:cNvGraphicFramePr>
            <a:graphicFrameLocks noGrp="1"/>
          </p:cNvGraphicFramePr>
          <p:nvPr>
            <p:extLst>
              <p:ext uri="{D42A27DB-BD31-4B8C-83A1-F6EECF244321}">
                <p14:modId xmlns:p14="http://schemas.microsoft.com/office/powerpoint/2010/main" val="3811410036"/>
              </p:ext>
            </p:extLst>
          </p:nvPr>
        </p:nvGraphicFramePr>
        <p:xfrm>
          <a:off x="338203" y="1114029"/>
          <a:ext cx="11624151" cy="4961094"/>
        </p:xfrm>
        <a:graphic>
          <a:graphicData uri="http://schemas.openxmlformats.org/drawingml/2006/table">
            <a:tbl>
              <a:tblPr firstRow="1" bandRow="1">
                <a:tableStyleId>{5C22544A-7EE6-4342-B048-85BDC9FD1C3A}</a:tableStyleId>
              </a:tblPr>
              <a:tblGrid>
                <a:gridCol w="2141950">
                  <a:extLst>
                    <a:ext uri="{9D8B030D-6E8A-4147-A177-3AD203B41FA5}">
                      <a16:colId xmlns:a16="http://schemas.microsoft.com/office/drawing/2014/main" xmlns="" val="384863458"/>
                    </a:ext>
                  </a:extLst>
                </a:gridCol>
                <a:gridCol w="1848218">
                  <a:extLst>
                    <a:ext uri="{9D8B030D-6E8A-4147-A177-3AD203B41FA5}">
                      <a16:colId xmlns:a16="http://schemas.microsoft.com/office/drawing/2014/main" xmlns="" val="1831855776"/>
                    </a:ext>
                  </a:extLst>
                </a:gridCol>
                <a:gridCol w="2478921">
                  <a:extLst>
                    <a:ext uri="{9D8B030D-6E8A-4147-A177-3AD203B41FA5}">
                      <a16:colId xmlns:a16="http://schemas.microsoft.com/office/drawing/2014/main" xmlns="" val="3201741459"/>
                    </a:ext>
                  </a:extLst>
                </a:gridCol>
                <a:gridCol w="2295078">
                  <a:extLst>
                    <a:ext uri="{9D8B030D-6E8A-4147-A177-3AD203B41FA5}">
                      <a16:colId xmlns:a16="http://schemas.microsoft.com/office/drawing/2014/main" xmlns="" val="1652904097"/>
                    </a:ext>
                  </a:extLst>
                </a:gridCol>
                <a:gridCol w="2859984">
                  <a:extLst>
                    <a:ext uri="{9D8B030D-6E8A-4147-A177-3AD203B41FA5}">
                      <a16:colId xmlns:a16="http://schemas.microsoft.com/office/drawing/2014/main" xmlns="" val="2570874041"/>
                    </a:ext>
                  </a:extLst>
                </a:gridCol>
              </a:tblGrid>
              <a:tr h="1344782">
                <a:tc>
                  <a:txBody>
                    <a:bodyPr/>
                    <a:lstStyle/>
                    <a:p>
                      <a:pPr algn="ctr"/>
                      <a:r>
                        <a:rPr lang="en-US" sz="1600" dirty="0"/>
                        <a:t>Benefits of MBSE</a:t>
                      </a:r>
                      <a:r>
                        <a:rPr lang="en-US" sz="1600" baseline="30000" dirty="0"/>
                        <a:t>1</a:t>
                      </a:r>
                      <a:endParaRPr lang="en-US" sz="1600" dirty="0"/>
                    </a:p>
                  </a:txBody>
                  <a:tcPr/>
                </a:tc>
                <a:tc>
                  <a:txBody>
                    <a:bodyPr/>
                    <a:lstStyle/>
                    <a:p>
                      <a:pPr algn="ctr"/>
                      <a:r>
                        <a:rPr lang="en-US" sz="1600" dirty="0"/>
                        <a:t>Senge’s Principles of a Learning Organization</a:t>
                      </a:r>
                      <a:r>
                        <a:rPr lang="en-US" sz="1600" baseline="30000" dirty="0"/>
                        <a:t>2</a:t>
                      </a:r>
                      <a:endParaRPr lang="en-US" sz="1600" dirty="0"/>
                    </a:p>
                  </a:txBody>
                  <a:tcPr/>
                </a:tc>
                <a:tc>
                  <a:txBody>
                    <a:bodyPr/>
                    <a:lstStyle/>
                    <a:p>
                      <a:pPr algn="ctr"/>
                      <a:r>
                        <a:rPr lang="en-US" sz="1600" dirty="0"/>
                        <a:t>Key Practices for an Integrated Management System</a:t>
                      </a:r>
                      <a:r>
                        <a:rPr lang="en-US" sz="1600" baseline="30000" dirty="0"/>
                        <a:t>3</a:t>
                      </a:r>
                      <a:endParaRPr lang="en-US" sz="1600" dirty="0"/>
                    </a:p>
                  </a:txBody>
                  <a:tcPr/>
                </a:tc>
                <a:tc>
                  <a:txBody>
                    <a:bodyPr/>
                    <a:lstStyle/>
                    <a:p>
                      <a:pPr algn="ctr"/>
                      <a:r>
                        <a:rPr lang="en-US" sz="1600" dirty="0"/>
                        <a:t>Integrated Product and Process Development Features</a:t>
                      </a:r>
                      <a:r>
                        <a:rPr lang="en-US" sz="1600" baseline="30000" dirty="0"/>
                        <a:t>4</a:t>
                      </a:r>
                      <a:endParaRPr lang="en-US" sz="1600" dirty="0"/>
                    </a:p>
                  </a:txBody>
                  <a:tcPr/>
                </a:tc>
                <a:tc>
                  <a:txBody>
                    <a:bodyPr/>
                    <a:lstStyle/>
                    <a:p>
                      <a:pPr algn="ctr"/>
                      <a:r>
                        <a:rPr lang="en-US" sz="1600" dirty="0"/>
                        <a:t>Dimensions of PM-SE Integration</a:t>
                      </a:r>
                      <a:r>
                        <a:rPr lang="en-US" sz="1600" baseline="30000" dirty="0"/>
                        <a:t>5</a:t>
                      </a:r>
                      <a:endParaRPr lang="en-US" sz="1600" dirty="0"/>
                    </a:p>
                  </a:txBody>
                  <a:tcPr/>
                </a:tc>
                <a:extLst>
                  <a:ext uri="{0D108BD9-81ED-4DB2-BD59-A6C34878D82A}">
                    <a16:rowId xmlns:a16="http://schemas.microsoft.com/office/drawing/2014/main" xmlns="" val="2090771642"/>
                  </a:ext>
                </a:extLst>
              </a:tr>
              <a:tr h="711943">
                <a:tc>
                  <a:txBody>
                    <a:bodyPr/>
                    <a:lstStyle/>
                    <a:p>
                      <a:pPr algn="ctr"/>
                      <a:r>
                        <a:rPr lang="en-US" sz="1600" dirty="0"/>
                        <a:t>Communications</a:t>
                      </a:r>
                    </a:p>
                  </a:txBody>
                  <a:tcPr/>
                </a:tc>
                <a:tc>
                  <a:txBody>
                    <a:bodyPr/>
                    <a:lstStyle/>
                    <a:p>
                      <a:pPr marL="0" marR="0" lvl="0" indent="0" algn="ctr" defTabSz="616774" rtl="0" eaLnBrk="1" fontAlgn="auto" latinLnBrk="0" hangingPunct="1">
                        <a:lnSpc>
                          <a:spcPct val="100000"/>
                        </a:lnSpc>
                        <a:spcBef>
                          <a:spcPts val="0"/>
                        </a:spcBef>
                        <a:spcAft>
                          <a:spcPts val="0"/>
                        </a:spcAft>
                        <a:buClrTx/>
                        <a:buSzTx/>
                        <a:buFontTx/>
                        <a:buNone/>
                        <a:tabLst/>
                        <a:defRPr/>
                      </a:pPr>
                      <a:r>
                        <a:rPr lang="en-US" sz="1600" dirty="0"/>
                        <a:t>Systems Thinking</a:t>
                      </a:r>
                    </a:p>
                    <a:p>
                      <a:pPr algn="ctr"/>
                      <a:endParaRPr lang="en-US" sz="1600" dirty="0"/>
                    </a:p>
                  </a:txBody>
                  <a:tcPr/>
                </a:tc>
                <a:tc>
                  <a:txBody>
                    <a:bodyPr/>
                    <a:lstStyle/>
                    <a:p>
                      <a:pPr algn="ctr"/>
                      <a:r>
                        <a:rPr lang="en-US" sz="1600" dirty="0"/>
                        <a:t>Infrastructure to Support Vision</a:t>
                      </a:r>
                    </a:p>
                  </a:txBody>
                  <a:tcPr/>
                </a:tc>
                <a:tc>
                  <a:txBody>
                    <a:bodyPr/>
                    <a:lstStyle/>
                    <a:p>
                      <a:pPr algn="ctr"/>
                      <a:r>
                        <a:rPr lang="en-US" sz="1600" dirty="0"/>
                        <a:t>Team Collaboration</a:t>
                      </a:r>
                    </a:p>
                  </a:txBody>
                  <a:tcPr/>
                </a:tc>
                <a:tc>
                  <a:txBody>
                    <a:bodyPr/>
                    <a:lstStyle/>
                    <a:p>
                      <a:pPr algn="ctr"/>
                      <a:r>
                        <a:rPr lang="en-US" sz="1600" b="0" dirty="0"/>
                        <a:t>Processes, Practices and Tools</a:t>
                      </a:r>
                    </a:p>
                  </a:txBody>
                  <a:tcPr/>
                </a:tc>
                <a:extLst>
                  <a:ext uri="{0D108BD9-81ED-4DB2-BD59-A6C34878D82A}">
                    <a16:rowId xmlns:a16="http://schemas.microsoft.com/office/drawing/2014/main" xmlns="" val="2777437932"/>
                  </a:ext>
                </a:extLst>
              </a:tr>
              <a:tr h="711943">
                <a:tc>
                  <a:txBody>
                    <a:bodyPr/>
                    <a:lstStyle/>
                    <a:p>
                      <a:pPr algn="ctr"/>
                      <a:r>
                        <a:rPr lang="en-US" sz="1600" dirty="0"/>
                        <a:t>Knowledge</a:t>
                      </a:r>
                    </a:p>
                  </a:txBody>
                  <a:tcPr/>
                </a:tc>
                <a:tc>
                  <a:txBody>
                    <a:bodyPr/>
                    <a:lstStyle/>
                    <a:p>
                      <a:pPr marL="0" marR="0" lvl="0" indent="0" algn="ctr" defTabSz="616774" rtl="0" eaLnBrk="1" fontAlgn="auto" latinLnBrk="0" hangingPunct="1">
                        <a:lnSpc>
                          <a:spcPct val="100000"/>
                        </a:lnSpc>
                        <a:spcBef>
                          <a:spcPts val="0"/>
                        </a:spcBef>
                        <a:spcAft>
                          <a:spcPts val="0"/>
                        </a:spcAft>
                        <a:buClrTx/>
                        <a:buSzTx/>
                        <a:buFontTx/>
                        <a:buNone/>
                        <a:tabLst/>
                        <a:defRPr/>
                      </a:pPr>
                      <a:r>
                        <a:rPr lang="en-US" sz="1600" dirty="0"/>
                        <a:t>Personal Mastery</a:t>
                      </a:r>
                    </a:p>
                    <a:p>
                      <a:pPr algn="ctr"/>
                      <a:endParaRPr lang="en-US" sz="1600" dirty="0"/>
                    </a:p>
                  </a:txBody>
                  <a:tcPr/>
                </a:tc>
                <a:tc>
                  <a:txBody>
                    <a:bodyPr/>
                    <a:lstStyle/>
                    <a:p>
                      <a:pPr algn="ctr"/>
                      <a:r>
                        <a:rPr lang="en-US" sz="1600" dirty="0"/>
                        <a:t>Cultivate Knowledge</a:t>
                      </a:r>
                    </a:p>
                  </a:txBody>
                  <a:tcPr/>
                </a:tc>
                <a:tc>
                  <a:txBody>
                    <a:bodyPr/>
                    <a:lstStyle/>
                    <a:p>
                      <a:pPr algn="ctr"/>
                      <a:r>
                        <a:rPr lang="en-US" sz="1600" dirty="0"/>
                        <a:t>Early Knowledge</a:t>
                      </a:r>
                    </a:p>
                  </a:txBody>
                  <a:tcPr/>
                </a:tc>
                <a:tc>
                  <a:txBody>
                    <a:bodyPr/>
                    <a:lstStyle/>
                    <a:p>
                      <a:pPr algn="ctr"/>
                      <a:r>
                        <a:rPr lang="en-US" sz="1600" dirty="0"/>
                        <a:t>Environment: Leadership, Knowledge and Culture</a:t>
                      </a:r>
                    </a:p>
                  </a:txBody>
                  <a:tcPr/>
                </a:tc>
                <a:extLst>
                  <a:ext uri="{0D108BD9-81ED-4DB2-BD59-A6C34878D82A}">
                    <a16:rowId xmlns:a16="http://schemas.microsoft.com/office/drawing/2014/main" xmlns="" val="198623426"/>
                  </a:ext>
                </a:extLst>
              </a:tr>
              <a:tr h="711943">
                <a:tc>
                  <a:txBody>
                    <a:bodyPr/>
                    <a:lstStyle/>
                    <a:p>
                      <a:pPr algn="ctr"/>
                      <a:r>
                        <a:rPr lang="en-US" sz="1600" dirty="0"/>
                        <a:t>Learning Systems Engineering</a:t>
                      </a:r>
                    </a:p>
                  </a:txBody>
                  <a:tcPr/>
                </a:tc>
                <a:tc>
                  <a:txBody>
                    <a:bodyPr/>
                    <a:lstStyle/>
                    <a:p>
                      <a:pPr algn="ctr"/>
                      <a:r>
                        <a:rPr lang="en-US" sz="1600" dirty="0"/>
                        <a:t>Team Learning</a:t>
                      </a:r>
                    </a:p>
                  </a:txBody>
                  <a:tcPr/>
                </a:tc>
                <a:tc>
                  <a:txBody>
                    <a:bodyPr/>
                    <a:lstStyle/>
                    <a:p>
                      <a:pPr algn="ctr"/>
                      <a:r>
                        <a:rPr lang="en-US" sz="1600" dirty="0"/>
                        <a:t>Learning and Social Networking</a:t>
                      </a:r>
                    </a:p>
                  </a:txBody>
                  <a:tcPr/>
                </a:tc>
                <a:tc>
                  <a:txBody>
                    <a:bodyPr/>
                    <a:lstStyle/>
                    <a:p>
                      <a:pPr algn="ctr"/>
                      <a:r>
                        <a:rPr lang="en-US" sz="1600" dirty="0"/>
                        <a:t>Optimization of Decisions</a:t>
                      </a:r>
                    </a:p>
                  </a:txBody>
                  <a:tcPr/>
                </a:tc>
                <a:tc>
                  <a:txBody>
                    <a:bodyPr/>
                    <a:lstStyle/>
                    <a:p>
                      <a:pPr algn="ctr"/>
                      <a:r>
                        <a:rPr lang="en-US" sz="1600" dirty="0"/>
                        <a:t>People Competencies: Learning and Communication </a:t>
                      </a:r>
                    </a:p>
                  </a:txBody>
                  <a:tcPr/>
                </a:tc>
                <a:extLst>
                  <a:ext uri="{0D108BD9-81ED-4DB2-BD59-A6C34878D82A}">
                    <a16:rowId xmlns:a16="http://schemas.microsoft.com/office/drawing/2014/main" xmlns="" val="2806518351"/>
                  </a:ext>
                </a:extLst>
              </a:tr>
              <a:tr h="868979">
                <a:tc>
                  <a:txBody>
                    <a:bodyPr/>
                    <a:lstStyle/>
                    <a:p>
                      <a:pPr algn="ctr"/>
                      <a:r>
                        <a:rPr lang="en-US" sz="1600" dirty="0"/>
                        <a:t>Perspectives and Managing Complexity</a:t>
                      </a:r>
                    </a:p>
                  </a:txBody>
                  <a:tcPr/>
                </a:tc>
                <a:tc>
                  <a:txBody>
                    <a:bodyPr/>
                    <a:lstStyle/>
                    <a:p>
                      <a:pPr algn="ctr"/>
                      <a:r>
                        <a:rPr lang="en-US" sz="1600" dirty="0"/>
                        <a:t>Mental Models</a:t>
                      </a:r>
                    </a:p>
                  </a:txBody>
                  <a:tcPr/>
                </a:tc>
                <a:tc>
                  <a:txBody>
                    <a:bodyPr/>
                    <a:lstStyle/>
                    <a:p>
                      <a:pPr marL="0" marR="0" lvl="0" indent="0" algn="ctr" defTabSz="616774" rtl="0" eaLnBrk="1" fontAlgn="auto" latinLnBrk="0" hangingPunct="1">
                        <a:lnSpc>
                          <a:spcPct val="100000"/>
                        </a:lnSpc>
                        <a:spcBef>
                          <a:spcPts val="0"/>
                        </a:spcBef>
                        <a:spcAft>
                          <a:spcPts val="0"/>
                        </a:spcAft>
                        <a:buClrTx/>
                        <a:buSzTx/>
                        <a:buFontTx/>
                        <a:buNone/>
                        <a:tabLst/>
                        <a:defRPr/>
                      </a:pPr>
                      <a:r>
                        <a:rPr lang="en-US" sz="1600" dirty="0"/>
                        <a:t>Integration of Useful Information</a:t>
                      </a:r>
                    </a:p>
                    <a:p>
                      <a:pPr algn="ctr"/>
                      <a:endParaRPr lang="en-US" sz="1600" dirty="0"/>
                    </a:p>
                  </a:txBody>
                  <a:tcPr/>
                </a:tc>
                <a:tc>
                  <a:txBody>
                    <a:bodyPr/>
                    <a:lstStyle/>
                    <a:p>
                      <a:pPr algn="ctr"/>
                      <a:r>
                        <a:rPr lang="en-US" sz="1600" dirty="0"/>
                        <a:t>Simulation of Information</a:t>
                      </a:r>
                    </a:p>
                  </a:txBody>
                  <a:tcPr/>
                </a:tc>
                <a:tc>
                  <a:txBody>
                    <a:bodyPr/>
                    <a:lstStyle/>
                    <a:p>
                      <a:pPr algn="ctr"/>
                      <a:r>
                        <a:rPr lang="en-US" sz="1600" dirty="0"/>
                        <a:t>Contextual Factors: Program, Organization and Team Characteristics</a:t>
                      </a:r>
                    </a:p>
                  </a:txBody>
                  <a:tcPr/>
                </a:tc>
                <a:extLst>
                  <a:ext uri="{0D108BD9-81ED-4DB2-BD59-A6C34878D82A}">
                    <a16:rowId xmlns:a16="http://schemas.microsoft.com/office/drawing/2014/main" xmlns="" val="1089588991"/>
                  </a:ext>
                </a:extLst>
              </a:tr>
              <a:tr h="611504">
                <a:tc>
                  <a:txBody>
                    <a:bodyPr/>
                    <a:lstStyle/>
                    <a:p>
                      <a:pPr marL="0" marR="0" lvl="0" indent="0" algn="ctr" defTabSz="616774" rtl="0" eaLnBrk="1" fontAlgn="auto" latinLnBrk="0" hangingPunct="1">
                        <a:lnSpc>
                          <a:spcPct val="100000"/>
                        </a:lnSpc>
                        <a:spcBef>
                          <a:spcPts val="0"/>
                        </a:spcBef>
                        <a:spcAft>
                          <a:spcPts val="0"/>
                        </a:spcAft>
                        <a:buClrTx/>
                        <a:buSzTx/>
                        <a:buFontTx/>
                        <a:buNone/>
                        <a:tabLst/>
                        <a:defRPr/>
                      </a:pPr>
                      <a:r>
                        <a:rPr lang="en-US" sz="1600" dirty="0"/>
                        <a:t>Product Quality</a:t>
                      </a:r>
                    </a:p>
                    <a:p>
                      <a:pPr algn="ctr"/>
                      <a:endParaRPr lang="en-US" sz="1600" dirty="0"/>
                    </a:p>
                  </a:txBody>
                  <a:tcPr/>
                </a:tc>
                <a:tc>
                  <a:txBody>
                    <a:bodyPr/>
                    <a:lstStyle/>
                    <a:p>
                      <a:pPr algn="ctr"/>
                      <a:r>
                        <a:rPr lang="en-US" sz="1600" dirty="0"/>
                        <a:t>Shared Vision</a:t>
                      </a:r>
                    </a:p>
                  </a:txBody>
                  <a:tcPr/>
                </a:tc>
                <a:tc>
                  <a:txBody>
                    <a:bodyPr/>
                    <a:lstStyle/>
                    <a:p>
                      <a:pPr algn="ctr"/>
                      <a:r>
                        <a:rPr lang="en-US" sz="1600" dirty="0"/>
                        <a:t>Continuous Improvement</a:t>
                      </a:r>
                    </a:p>
                  </a:txBody>
                  <a:tcPr/>
                </a:tc>
                <a:tc>
                  <a:txBody>
                    <a:bodyPr/>
                    <a:lstStyle/>
                    <a:p>
                      <a:pPr algn="ctr"/>
                      <a:r>
                        <a:rPr lang="en-US" sz="1600" dirty="0"/>
                        <a:t>Early Design Analysis</a:t>
                      </a:r>
                    </a:p>
                  </a:txBody>
                  <a:tcPr/>
                </a:tc>
                <a:tc>
                  <a:txBody>
                    <a:bodyPr/>
                    <a:lstStyle/>
                    <a:p>
                      <a:pPr algn="ctr"/>
                      <a:r>
                        <a:rPr lang="en-US" sz="1600" dirty="0"/>
                        <a:t>Program Performance</a:t>
                      </a:r>
                    </a:p>
                  </a:txBody>
                  <a:tcPr/>
                </a:tc>
                <a:extLst>
                  <a:ext uri="{0D108BD9-81ED-4DB2-BD59-A6C34878D82A}">
                    <a16:rowId xmlns:a16="http://schemas.microsoft.com/office/drawing/2014/main" xmlns="" val="3760937105"/>
                  </a:ext>
                </a:extLst>
              </a:tr>
            </a:tbl>
          </a:graphicData>
        </a:graphic>
      </p:graphicFrame>
    </p:spTree>
    <p:extLst>
      <p:ext uri="{BB962C8B-B14F-4D97-AF65-F5344CB8AC3E}">
        <p14:creationId xmlns:p14="http://schemas.microsoft.com/office/powerpoint/2010/main" val="29176269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83" y="-15289"/>
            <a:ext cx="7568998" cy="1517011"/>
          </a:xfrm>
        </p:spPr>
        <p:txBody>
          <a:bodyPr/>
          <a:lstStyle/>
          <a:p>
            <a:r>
              <a:rPr lang="en-US" sz="4400" dirty="0"/>
              <a:t>Elements of the Solution to</a:t>
            </a:r>
            <a:br>
              <a:rPr lang="en-US" sz="4400" dirty="0"/>
            </a:br>
            <a:r>
              <a:rPr lang="en-US" sz="4400" dirty="0"/>
              <a:t>PM-SE Integration</a:t>
            </a:r>
          </a:p>
        </p:txBody>
      </p:sp>
      <p:sp>
        <p:nvSpPr>
          <p:cNvPr id="3" name="Text Placeholder 2"/>
          <p:cNvSpPr>
            <a:spLocks noGrp="1"/>
          </p:cNvSpPr>
          <p:nvPr>
            <p:ph type="body" sz="quarter" idx="10"/>
          </p:nvPr>
        </p:nvSpPr>
        <p:spPr>
          <a:xfrm>
            <a:off x="297961" y="1532497"/>
            <a:ext cx="7900888" cy="4440889"/>
          </a:xfrm>
        </p:spPr>
        <p:txBody>
          <a:bodyPr/>
          <a:lstStyle/>
          <a:p>
            <a:pPr>
              <a:lnSpc>
                <a:spcPct val="100000"/>
              </a:lnSpc>
              <a:spcBef>
                <a:spcPts val="300"/>
              </a:spcBef>
              <a:spcAft>
                <a:spcPts val="300"/>
              </a:spcAft>
            </a:pPr>
            <a:r>
              <a:rPr lang="en-US" sz="1800" dirty="0"/>
              <a:t>14% program development costs for SE effort optimal for project success</a:t>
            </a:r>
            <a:r>
              <a:rPr lang="en-US" sz="1800" baseline="30000" dirty="0"/>
              <a:t>1</a:t>
            </a:r>
            <a:r>
              <a:rPr lang="en-US" sz="1800" dirty="0"/>
              <a:t> (adopt a different commitments spend curve)</a:t>
            </a:r>
          </a:p>
          <a:p>
            <a:pPr>
              <a:lnSpc>
                <a:spcPct val="100000"/>
              </a:lnSpc>
              <a:spcBef>
                <a:spcPts val="300"/>
              </a:spcBef>
              <a:spcAft>
                <a:spcPts val="300"/>
              </a:spcAft>
            </a:pPr>
            <a:r>
              <a:rPr lang="en-US" sz="1800" dirty="0"/>
              <a:t>Opportunity to adopt set-based design and agile approaches through use of an integrated model and simulator</a:t>
            </a:r>
          </a:p>
          <a:p>
            <a:pPr>
              <a:lnSpc>
                <a:spcPct val="100000"/>
              </a:lnSpc>
              <a:spcBef>
                <a:spcPts val="300"/>
              </a:spcBef>
              <a:spcAft>
                <a:spcPts val="300"/>
              </a:spcAft>
            </a:pPr>
            <a:r>
              <a:rPr lang="en-US" sz="1800" dirty="0"/>
              <a:t>A Decision Support System (DSS) and System Dynamics (SD) model that form the Management Flight Simulator </a:t>
            </a:r>
          </a:p>
          <a:p>
            <a:pPr lvl="1">
              <a:lnSpc>
                <a:spcPct val="100000"/>
              </a:lnSpc>
              <a:spcBef>
                <a:spcPts val="300"/>
              </a:spcBef>
              <a:spcAft>
                <a:spcPts val="300"/>
              </a:spcAft>
            </a:pPr>
            <a:r>
              <a:rPr lang="en-US" sz="1600" dirty="0"/>
              <a:t>to help navigate the Stacey Complexity Model and Ashby’s Space</a:t>
            </a:r>
          </a:p>
          <a:p>
            <a:pPr lvl="1">
              <a:lnSpc>
                <a:spcPct val="100000"/>
              </a:lnSpc>
              <a:spcBef>
                <a:spcPts val="300"/>
              </a:spcBef>
              <a:spcAft>
                <a:spcPts val="300"/>
              </a:spcAft>
            </a:pPr>
            <a:r>
              <a:rPr lang="en-US" sz="1600" dirty="0"/>
              <a:t>to integrate PM and SE </a:t>
            </a:r>
          </a:p>
          <a:p>
            <a:pPr>
              <a:lnSpc>
                <a:spcPct val="100000"/>
              </a:lnSpc>
              <a:spcBef>
                <a:spcPts val="300"/>
              </a:spcBef>
              <a:spcAft>
                <a:spcPts val="300"/>
              </a:spcAft>
            </a:pPr>
            <a:r>
              <a:rPr lang="en-US" sz="1800" dirty="0"/>
              <a:t>Leverage </a:t>
            </a:r>
          </a:p>
          <a:p>
            <a:pPr lvl="1">
              <a:lnSpc>
                <a:spcPct val="100000"/>
              </a:lnSpc>
              <a:spcBef>
                <a:spcPts val="300"/>
              </a:spcBef>
              <a:spcAft>
                <a:spcPts val="300"/>
              </a:spcAft>
            </a:pPr>
            <a:r>
              <a:rPr lang="en-US" sz="1600" dirty="0"/>
              <a:t>efficacy of exiting SE models and use a structured systems thinking approach to integrate models</a:t>
            </a:r>
          </a:p>
          <a:p>
            <a:pPr lvl="1">
              <a:lnSpc>
                <a:spcPct val="100000"/>
              </a:lnSpc>
              <a:spcBef>
                <a:spcPts val="300"/>
              </a:spcBef>
              <a:spcAft>
                <a:spcPts val="300"/>
              </a:spcAft>
            </a:pPr>
            <a:r>
              <a:rPr lang="en-US" sz="1600" dirty="0"/>
              <a:t>lessons-learned and recurring themes from past project failures and successes (the techno-socio-economic and cultural factors)</a:t>
            </a:r>
          </a:p>
          <a:p>
            <a:pPr lvl="1">
              <a:lnSpc>
                <a:spcPct val="100000"/>
              </a:lnSpc>
              <a:spcBef>
                <a:spcPts val="300"/>
              </a:spcBef>
              <a:spcAft>
                <a:spcPts val="300"/>
              </a:spcAft>
            </a:pPr>
            <a:r>
              <a:rPr lang="en-US" sz="1600" dirty="0"/>
              <a:t>existing Integration guidelines</a:t>
            </a:r>
          </a:p>
        </p:txBody>
      </p:sp>
      <p:pic>
        <p:nvPicPr>
          <p:cNvPr id="4" name="Picture 3">
            <a:extLst>
              <a:ext uri="{FF2B5EF4-FFF2-40B4-BE49-F238E27FC236}">
                <a16:creationId xmlns:a16="http://schemas.microsoft.com/office/drawing/2014/main" xmlns="" id="{E6FE6913-6FB1-47F2-B159-92CEDCD90448}"/>
              </a:ext>
            </a:extLst>
          </p:cNvPr>
          <p:cNvPicPr/>
          <p:nvPr/>
        </p:nvPicPr>
        <p:blipFill>
          <a:blip r:embed="rId3"/>
          <a:stretch>
            <a:fillRect/>
          </a:stretch>
        </p:blipFill>
        <p:spPr>
          <a:xfrm>
            <a:off x="8198849" y="58426"/>
            <a:ext cx="3621155" cy="2547823"/>
          </a:xfrm>
          <a:prstGeom prst="rect">
            <a:avLst/>
          </a:prstGeom>
        </p:spPr>
      </p:pic>
      <p:pic>
        <p:nvPicPr>
          <p:cNvPr id="5" name="Picture 4">
            <a:extLst>
              <a:ext uri="{FF2B5EF4-FFF2-40B4-BE49-F238E27FC236}">
                <a16:creationId xmlns:a16="http://schemas.microsoft.com/office/drawing/2014/main" xmlns="" id="{73B9FDAE-92AA-41D1-B59F-39A89EABD5C0}"/>
              </a:ext>
            </a:extLst>
          </p:cNvPr>
          <p:cNvPicPr/>
          <p:nvPr/>
        </p:nvPicPr>
        <p:blipFill>
          <a:blip r:embed="rId4"/>
          <a:stretch>
            <a:fillRect/>
          </a:stretch>
        </p:blipFill>
        <p:spPr>
          <a:xfrm>
            <a:off x="8198849" y="3075822"/>
            <a:ext cx="3621155" cy="2798851"/>
          </a:xfrm>
          <a:prstGeom prst="rect">
            <a:avLst/>
          </a:prstGeom>
        </p:spPr>
      </p:pic>
      <p:sp>
        <p:nvSpPr>
          <p:cNvPr id="6" name="TextBox 5">
            <a:extLst>
              <a:ext uri="{FF2B5EF4-FFF2-40B4-BE49-F238E27FC236}">
                <a16:creationId xmlns:a16="http://schemas.microsoft.com/office/drawing/2014/main" xmlns="" id="{13B944D7-180F-4D40-BC4A-12B236AD8BF7}"/>
              </a:ext>
            </a:extLst>
          </p:cNvPr>
          <p:cNvSpPr txBox="1"/>
          <p:nvPr/>
        </p:nvSpPr>
        <p:spPr>
          <a:xfrm>
            <a:off x="8768219" y="2706490"/>
            <a:ext cx="2869609" cy="369332"/>
          </a:xfrm>
          <a:prstGeom prst="rect">
            <a:avLst/>
          </a:prstGeom>
          <a:noFill/>
        </p:spPr>
        <p:txBody>
          <a:bodyPr wrap="square" rtlCol="0">
            <a:spAutoFit/>
          </a:bodyPr>
          <a:lstStyle/>
          <a:p>
            <a:r>
              <a:rPr lang="en-US" dirty="0"/>
              <a:t>Stacey Complexity Model</a:t>
            </a:r>
          </a:p>
        </p:txBody>
      </p:sp>
      <p:sp>
        <p:nvSpPr>
          <p:cNvPr id="7" name="TextBox 6">
            <a:extLst>
              <a:ext uri="{FF2B5EF4-FFF2-40B4-BE49-F238E27FC236}">
                <a16:creationId xmlns:a16="http://schemas.microsoft.com/office/drawing/2014/main" xmlns="" id="{EF681459-1D53-4B8C-BFA9-490EE34D7089}"/>
              </a:ext>
            </a:extLst>
          </p:cNvPr>
          <p:cNvSpPr txBox="1"/>
          <p:nvPr/>
        </p:nvSpPr>
        <p:spPr>
          <a:xfrm>
            <a:off x="8768218" y="5874673"/>
            <a:ext cx="2869609" cy="369332"/>
          </a:xfrm>
          <a:prstGeom prst="rect">
            <a:avLst/>
          </a:prstGeom>
          <a:noFill/>
        </p:spPr>
        <p:txBody>
          <a:bodyPr wrap="square" rtlCol="0">
            <a:spAutoFit/>
          </a:bodyPr>
          <a:lstStyle/>
          <a:p>
            <a:pPr algn="ctr"/>
            <a:r>
              <a:rPr lang="en-US" dirty="0"/>
              <a:t>Ashby’s Space</a:t>
            </a:r>
          </a:p>
        </p:txBody>
      </p:sp>
    </p:spTree>
    <p:extLst>
      <p:ext uri="{BB962C8B-B14F-4D97-AF65-F5344CB8AC3E}">
        <p14:creationId xmlns:p14="http://schemas.microsoft.com/office/powerpoint/2010/main" val="2259611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7" y="282352"/>
            <a:ext cx="11761940" cy="593682"/>
          </a:xfrm>
        </p:spPr>
        <p:txBody>
          <a:bodyPr/>
          <a:lstStyle/>
          <a:p>
            <a:pPr algn="ctr"/>
            <a:r>
              <a:rPr lang="en-US" sz="2800" dirty="0"/>
              <a:t>System State, Set-Based Design, Changes and New Technology </a:t>
            </a:r>
          </a:p>
        </p:txBody>
      </p:sp>
      <p:pic>
        <p:nvPicPr>
          <p:cNvPr id="9" name="Picture 8">
            <a:extLst>
              <a:ext uri="{FF2B5EF4-FFF2-40B4-BE49-F238E27FC236}">
                <a16:creationId xmlns:a16="http://schemas.microsoft.com/office/drawing/2014/main" xmlns="" id="{6CA13CCC-B6C8-4084-911A-CB6CADDFBC20}"/>
              </a:ext>
            </a:extLst>
          </p:cNvPr>
          <p:cNvPicPr/>
          <p:nvPr/>
        </p:nvPicPr>
        <p:blipFill rotWithShape="1">
          <a:blip r:embed="rId3"/>
          <a:srcRect l="956" t="7530" r="933" b="2735"/>
          <a:stretch/>
        </p:blipFill>
        <p:spPr bwMode="auto">
          <a:xfrm>
            <a:off x="839244" y="876034"/>
            <a:ext cx="9599273" cy="53360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92743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99" y="312612"/>
            <a:ext cx="11599101" cy="778348"/>
          </a:xfrm>
        </p:spPr>
        <p:txBody>
          <a:bodyPr/>
          <a:lstStyle/>
          <a:p>
            <a:r>
              <a:rPr lang="en-US" sz="4000" dirty="0"/>
              <a:t>Influencing The Lifecycle Management Curves</a:t>
            </a:r>
          </a:p>
        </p:txBody>
      </p:sp>
      <p:pic>
        <p:nvPicPr>
          <p:cNvPr id="6" name="Picture 5">
            <a:extLst>
              <a:ext uri="{FF2B5EF4-FFF2-40B4-BE49-F238E27FC236}">
                <a16:creationId xmlns:a16="http://schemas.microsoft.com/office/drawing/2014/main" xmlns="" id="{2F194D6F-1B67-4C13-BC43-EB3334F52646}"/>
              </a:ext>
            </a:extLst>
          </p:cNvPr>
          <p:cNvPicPr>
            <a:picLocks noChangeAspect="1"/>
          </p:cNvPicPr>
          <p:nvPr/>
        </p:nvPicPr>
        <p:blipFill>
          <a:blip r:embed="rId3"/>
          <a:stretch>
            <a:fillRect/>
          </a:stretch>
        </p:blipFill>
        <p:spPr>
          <a:xfrm>
            <a:off x="2412957" y="1530318"/>
            <a:ext cx="6305157" cy="4236722"/>
          </a:xfrm>
          <a:prstGeom prst="rect">
            <a:avLst/>
          </a:prstGeom>
        </p:spPr>
      </p:pic>
    </p:spTree>
    <p:extLst>
      <p:ext uri="{BB962C8B-B14F-4D97-AF65-F5344CB8AC3E}">
        <p14:creationId xmlns:p14="http://schemas.microsoft.com/office/powerpoint/2010/main" val="2747696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1_Office Theme">
  <a:themeElements>
    <a:clrScheme name="2016 CSU Brand">
      <a:dk1>
        <a:srgbClr val="4E4E50"/>
      </a:dk1>
      <a:lt1>
        <a:srgbClr val="FFFFFF"/>
      </a:lt1>
      <a:dk2>
        <a:srgbClr val="1E4D2B"/>
      </a:dk2>
      <a:lt2>
        <a:srgbClr val="C8C371"/>
      </a:lt2>
      <a:accent1>
        <a:srgbClr val="D9782C"/>
      </a:accent1>
      <a:accent2>
        <a:srgbClr val="C8D744"/>
      </a:accent2>
      <a:accent3>
        <a:srgbClr val="F2EA36"/>
      </a:accent3>
      <a:accent4>
        <a:srgbClr val="12A3B6"/>
      </a:accent4>
      <a:accent5>
        <a:srgbClr val="CC5330"/>
      </a:accent5>
      <a:accent6>
        <a:srgbClr val="105456"/>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1796</Words>
  <Application>Microsoft Office PowerPoint</Application>
  <PresentationFormat>Widescreen</PresentationFormat>
  <Paragraphs>230</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Franklin Gothic Book</vt:lpstr>
      <vt:lpstr>1_Office Theme</vt:lpstr>
      <vt:lpstr>PowerPoint Presentation</vt:lpstr>
      <vt:lpstr>Purpose</vt:lpstr>
      <vt:lpstr>Introduction and Outline</vt:lpstr>
      <vt:lpstr>Challenges with Complex Product and Project Management</vt:lpstr>
      <vt:lpstr>Challenges with PM-SE Integration</vt:lpstr>
      <vt:lpstr>PM-SE and Management System Integration Guidelines</vt:lpstr>
      <vt:lpstr>Elements of the Solution to PM-SE Integration</vt:lpstr>
      <vt:lpstr>System State, Set-Based Design, Changes and New Technology </vt:lpstr>
      <vt:lpstr>Influencing The Lifecycle Management Curves</vt:lpstr>
      <vt:lpstr>Exploring Linkages for PM-SE Integration</vt:lpstr>
      <vt:lpstr>Case Study: Marine Integrated Power System (IPS)</vt:lpstr>
      <vt:lpstr>Case Study: Marine Integrated Power System (IPS)</vt:lpstr>
      <vt:lpstr>Model Benefits:</vt:lpstr>
      <vt:lpstr>Demo of Flight Management Simulator</vt:lpstr>
      <vt:lpstr>Management Flight Simulator DSS Demo</vt:lpstr>
      <vt:lpstr>Management Flight Simulator DSS Demo</vt:lpstr>
      <vt:lpstr>Management Flight Simulator SD Model Demo</vt:lpstr>
      <vt:lpstr>Survey Questionnaire</vt:lpstr>
      <vt:lpstr>Validation Questions</vt:lpstr>
      <vt:lpstr>Key Take-Aways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Ralph Young</cp:lastModifiedBy>
  <cp:revision>207</cp:revision>
  <dcterms:created xsi:type="dcterms:W3CDTF">2019-03-19T22:53:19Z</dcterms:created>
  <dcterms:modified xsi:type="dcterms:W3CDTF">2020-10-19T23:54:08Z</dcterms:modified>
</cp:coreProperties>
</file>